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8"/>
  </p:notesMasterIdLst>
  <p:handoutMasterIdLst>
    <p:handoutMasterId r:id="rId29"/>
  </p:handoutMasterIdLst>
  <p:sldIdLst>
    <p:sldId id="305" r:id="rId2"/>
    <p:sldId id="314" r:id="rId3"/>
    <p:sldId id="301" r:id="rId4"/>
    <p:sldId id="313" r:id="rId5"/>
    <p:sldId id="315" r:id="rId6"/>
    <p:sldId id="324" r:id="rId7"/>
    <p:sldId id="316" r:id="rId8"/>
    <p:sldId id="317" r:id="rId9"/>
    <p:sldId id="319" r:id="rId10"/>
    <p:sldId id="320" r:id="rId11"/>
    <p:sldId id="306" r:id="rId12"/>
    <p:sldId id="303" r:id="rId13"/>
    <p:sldId id="307" r:id="rId14"/>
    <p:sldId id="308" r:id="rId15"/>
    <p:sldId id="309" r:id="rId16"/>
    <p:sldId id="311" r:id="rId17"/>
    <p:sldId id="312" r:id="rId18"/>
    <p:sldId id="310" r:id="rId19"/>
    <p:sldId id="327" r:id="rId20"/>
    <p:sldId id="304" r:id="rId21"/>
    <p:sldId id="321" r:id="rId22"/>
    <p:sldId id="326" r:id="rId23"/>
    <p:sldId id="322" r:id="rId24"/>
    <p:sldId id="323" r:id="rId25"/>
    <p:sldId id="325" r:id="rId26"/>
    <p:sldId id="328" r:id="rId27"/>
  </p:sldIdLst>
  <p:sldSz cx="2743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FF0000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80" autoAdjust="0"/>
    <p:restoredTop sz="99630" autoAdjust="0"/>
  </p:normalViewPr>
  <p:slideViewPr>
    <p:cSldViewPr>
      <p:cViewPr>
        <p:scale>
          <a:sx n="40" d="100"/>
          <a:sy n="40" d="100"/>
        </p:scale>
        <p:origin x="-126" y="-1710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Annual</a:t>
            </a:r>
            <a:r>
              <a:rPr lang="en-US" sz="2400" baseline="0"/>
              <a:t> Energy Consumption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Sheet1!$J$3:$J$6</c:f>
              <c:strCache>
                <c:ptCount val="4"/>
                <c:pt idx="0">
                  <c:v>Heating</c:v>
                </c:pt>
                <c:pt idx="1">
                  <c:v>Cooling</c:v>
                </c:pt>
                <c:pt idx="2">
                  <c:v>Fans &amp; Pumps</c:v>
                </c:pt>
                <c:pt idx="3">
                  <c:v>Lighting &amp; Receptacle</c:v>
                </c:pt>
              </c:strCache>
            </c:strRef>
          </c:cat>
          <c:val>
            <c:numRef>
              <c:f>Sheet1!$L$3:$L$6</c:f>
              <c:numCache>
                <c:formatCode>0.00</c:formatCode>
                <c:ptCount val="4"/>
                <c:pt idx="0">
                  <c:v>2796067</c:v>
                </c:pt>
                <c:pt idx="1">
                  <c:v>3351931</c:v>
                </c:pt>
                <c:pt idx="2">
                  <c:v>969706</c:v>
                </c:pt>
                <c:pt idx="3">
                  <c:v>5742841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Sheet3!$K$5:$K$6</c:f>
              <c:strCache>
                <c:ptCount val="2"/>
                <c:pt idx="0">
                  <c:v>SO2</c:v>
                </c:pt>
                <c:pt idx="1">
                  <c:v>NOx</c:v>
                </c:pt>
              </c:strCache>
            </c:strRef>
          </c:cat>
          <c:val>
            <c:numRef>
              <c:f>Sheet3!$L$5:$L$6</c:f>
              <c:numCache>
                <c:formatCode>0.0</c:formatCode>
                <c:ptCount val="2"/>
                <c:pt idx="0">
                  <c:v>33.948943380000003</c:v>
                </c:pt>
                <c:pt idx="1">
                  <c:v>21.971242920000002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66432"/>
        <c:axId val="36068352"/>
      </c:barChart>
      <c:catAx>
        <c:axId val="36066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Pollutants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6068352"/>
        <c:crosses val="autoZero"/>
        <c:auto val="1"/>
        <c:lblAlgn val="ctr"/>
        <c:lblOffset val="100"/>
        <c:noMultiLvlLbl val="0"/>
      </c:catAx>
      <c:valAx>
        <c:axId val="36068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Generated Emissions [lbm/year]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36066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Sheet3!$C$5:$C$6</c:f>
              <c:strCache>
                <c:ptCount val="2"/>
                <c:pt idx="0">
                  <c:v>Site Energy [Btu/ft2-yr]</c:v>
                </c:pt>
                <c:pt idx="1">
                  <c:v>Source Energy [Btu/ft2-yr]</c:v>
                </c:pt>
              </c:strCache>
            </c:strRef>
          </c:cat>
          <c:val>
            <c:numRef>
              <c:f>Sheet3!$D$5:$D$6</c:f>
              <c:numCache>
                <c:formatCode>General</c:formatCode>
                <c:ptCount val="2"/>
                <c:pt idx="0">
                  <c:v>86724</c:v>
                </c:pt>
                <c:pt idx="1">
                  <c:v>234585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93600"/>
        <c:axId val="35595392"/>
      </c:barChart>
      <c:catAx>
        <c:axId val="35593600"/>
        <c:scaling>
          <c:orientation val="minMax"/>
        </c:scaling>
        <c:delete val="0"/>
        <c:axPos val="b"/>
        <c:majorTickMark val="out"/>
        <c:minorTickMark val="none"/>
        <c:tickLblPos val="nextTo"/>
        <c:crossAx val="35595392"/>
        <c:crosses val="autoZero"/>
        <c:auto val="1"/>
        <c:lblAlgn val="ctr"/>
        <c:lblOffset val="100"/>
        <c:noMultiLvlLbl val="0"/>
      </c:catAx>
      <c:valAx>
        <c:axId val="35595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Energy Consumption [Btu/ft</a:t>
                </a:r>
                <a:r>
                  <a:rPr lang="en-US" baseline="30000"/>
                  <a:t>2</a:t>
                </a:r>
                <a:r>
                  <a:rPr lang="en-US"/>
                  <a:t>-year]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593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Monthly Electricity Consumption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VRF-Redesign</c:v>
          </c:tx>
          <c:marker>
            <c:symbol val="none"/>
          </c:marker>
          <c:cat>
            <c:strRef>
              <c:f>Sheet1!$E$41:$P$41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Sheet1!$E$42:$P$42</c:f>
              <c:numCache>
                <c:formatCode>General</c:formatCode>
                <c:ptCount val="12"/>
                <c:pt idx="0">
                  <c:v>215484</c:v>
                </c:pt>
                <c:pt idx="1">
                  <c:v>195638</c:v>
                </c:pt>
                <c:pt idx="2">
                  <c:v>213241</c:v>
                </c:pt>
                <c:pt idx="3">
                  <c:v>215644</c:v>
                </c:pt>
                <c:pt idx="4">
                  <c:v>229837</c:v>
                </c:pt>
                <c:pt idx="5">
                  <c:v>233608</c:v>
                </c:pt>
                <c:pt idx="6">
                  <c:v>255314</c:v>
                </c:pt>
                <c:pt idx="7">
                  <c:v>245270</c:v>
                </c:pt>
                <c:pt idx="8">
                  <c:v>222210</c:v>
                </c:pt>
                <c:pt idx="9">
                  <c:v>215855</c:v>
                </c:pt>
                <c:pt idx="10">
                  <c:v>202440</c:v>
                </c:pt>
                <c:pt idx="11">
                  <c:v>215768</c:v>
                </c:pt>
              </c:numCache>
            </c:numRef>
          </c:val>
          <c:smooth val="0"/>
        </c:ser>
        <c:ser>
          <c:idx val="1"/>
          <c:order val="1"/>
          <c:tx>
            <c:v>VAV-Existing</c:v>
          </c:tx>
          <c:marker>
            <c:symbol val="none"/>
          </c:marker>
          <c:cat>
            <c:strRef>
              <c:f>Sheet1!$E$41:$P$41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Sheet1!$E$43:$P$43</c:f>
              <c:numCache>
                <c:formatCode>General</c:formatCode>
                <c:ptCount val="12"/>
                <c:pt idx="0">
                  <c:v>240053</c:v>
                </c:pt>
                <c:pt idx="1">
                  <c:v>217692</c:v>
                </c:pt>
                <c:pt idx="2">
                  <c:v>245338</c:v>
                </c:pt>
                <c:pt idx="3">
                  <c:v>245291</c:v>
                </c:pt>
                <c:pt idx="4">
                  <c:v>257173</c:v>
                </c:pt>
                <c:pt idx="5">
                  <c:v>253381</c:v>
                </c:pt>
                <c:pt idx="6">
                  <c:v>264785</c:v>
                </c:pt>
                <c:pt idx="7">
                  <c:v>262631</c:v>
                </c:pt>
                <c:pt idx="8">
                  <c:v>248455</c:v>
                </c:pt>
                <c:pt idx="9">
                  <c:v>250138</c:v>
                </c:pt>
                <c:pt idx="10">
                  <c:v>238035</c:v>
                </c:pt>
                <c:pt idx="11">
                  <c:v>240055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73376"/>
        <c:axId val="36442496"/>
      </c:lineChart>
      <c:catAx>
        <c:axId val="32373376"/>
        <c:scaling>
          <c:orientation val="minMax"/>
        </c:scaling>
        <c:delete val="0"/>
        <c:axPos val="b"/>
        <c:majorTickMark val="out"/>
        <c:minorTickMark val="none"/>
        <c:tickLblPos val="nextTo"/>
        <c:crossAx val="36442496"/>
        <c:crosses val="autoZero"/>
        <c:auto val="1"/>
        <c:lblAlgn val="ctr"/>
        <c:lblOffset val="100"/>
        <c:noMultiLvlLbl val="0"/>
      </c:catAx>
      <c:valAx>
        <c:axId val="36442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Use</a:t>
                </a:r>
                <a:r>
                  <a:rPr lang="en-US" baseline="0"/>
                  <a:t> </a:t>
                </a:r>
                <a:r>
                  <a:rPr lang="en-US"/>
                  <a:t>[kWh]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373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66579177602803"/>
          <c:y val="0.43242855059784191"/>
          <c:w val="0.23766754155730535"/>
          <c:h val="0.16743438320209975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Existing VAV Design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Sheet3!$B$4</c:f>
              <c:strCache>
                <c:ptCount val="1"/>
                <c:pt idx="0">
                  <c:v>Lights &amp; Receptacles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Sheet3!$C$3:$N$3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Sheet3!$C$4:$N$4</c:f>
              <c:numCache>
                <c:formatCode>General</c:formatCode>
                <c:ptCount val="12"/>
                <c:pt idx="0">
                  <c:v>142909.01999999999</c:v>
                </c:pt>
                <c:pt idx="1">
                  <c:v>129078.93000000001</c:v>
                </c:pt>
                <c:pt idx="2">
                  <c:v>142909</c:v>
                </c:pt>
                <c:pt idx="3">
                  <c:v>138298.85999999999</c:v>
                </c:pt>
                <c:pt idx="4">
                  <c:v>142908.92000000001</c:v>
                </c:pt>
                <c:pt idx="5">
                  <c:v>138299.04999999999</c:v>
                </c:pt>
                <c:pt idx="6">
                  <c:v>142908.84</c:v>
                </c:pt>
                <c:pt idx="7">
                  <c:v>142909</c:v>
                </c:pt>
                <c:pt idx="8">
                  <c:v>138298.85999999999</c:v>
                </c:pt>
                <c:pt idx="9">
                  <c:v>142908.82999999999</c:v>
                </c:pt>
                <c:pt idx="10">
                  <c:v>138298.95000000001</c:v>
                </c:pt>
                <c:pt idx="11">
                  <c:v>142908.98000000001</c:v>
                </c:pt>
              </c:numCache>
            </c:numRef>
          </c:val>
        </c:ser>
        <c:ser>
          <c:idx val="1"/>
          <c:order val="1"/>
          <c:tx>
            <c:strRef>
              <c:f>Sheet3!$B$5</c:f>
              <c:strCache>
                <c:ptCount val="1"/>
                <c:pt idx="0">
                  <c:v>Cooling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Sheet3!$C$3:$N$3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Sheet3!$C$8:$N$8</c:f>
              <c:numCache>
                <c:formatCode>General</c:formatCode>
                <c:ptCount val="12"/>
                <c:pt idx="0">
                  <c:v>77297.320000000007</c:v>
                </c:pt>
                <c:pt idx="1">
                  <c:v>70573.98</c:v>
                </c:pt>
                <c:pt idx="2">
                  <c:v>81836.95</c:v>
                </c:pt>
                <c:pt idx="3">
                  <c:v>86302.7</c:v>
                </c:pt>
                <c:pt idx="4">
                  <c:v>92910.150000000009</c:v>
                </c:pt>
                <c:pt idx="5">
                  <c:v>94027.739999999991</c:v>
                </c:pt>
                <c:pt idx="6">
                  <c:v>99683.430000000008</c:v>
                </c:pt>
                <c:pt idx="7">
                  <c:v>97904.640000000014</c:v>
                </c:pt>
                <c:pt idx="8">
                  <c:v>89689.279999999999</c:v>
                </c:pt>
                <c:pt idx="9">
                  <c:v>86365.18</c:v>
                </c:pt>
                <c:pt idx="10">
                  <c:v>80019.45</c:v>
                </c:pt>
                <c:pt idx="11">
                  <c:v>77326.97</c:v>
                </c:pt>
              </c:numCache>
            </c:numRef>
          </c:val>
        </c:ser>
        <c:ser>
          <c:idx val="2"/>
          <c:order val="2"/>
          <c:tx>
            <c:strRef>
              <c:f>Sheet3!$B$9</c:f>
              <c:strCache>
                <c:ptCount val="1"/>
                <c:pt idx="0">
                  <c:v>Heating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Sheet3!$C$3:$N$3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Sheet3!$C$12:$N$12</c:f>
              <c:numCache>
                <c:formatCode>General</c:formatCode>
                <c:ptCount val="12"/>
                <c:pt idx="0">
                  <c:v>115629.58</c:v>
                </c:pt>
                <c:pt idx="1">
                  <c:v>105114.22</c:v>
                </c:pt>
                <c:pt idx="2">
                  <c:v>118426.38</c:v>
                </c:pt>
                <c:pt idx="3">
                  <c:v>118480.89</c:v>
                </c:pt>
                <c:pt idx="4">
                  <c:v>123788.93</c:v>
                </c:pt>
                <c:pt idx="5">
                  <c:v>122420.17000000001</c:v>
                </c:pt>
                <c:pt idx="6">
                  <c:v>128797.56000000001</c:v>
                </c:pt>
                <c:pt idx="7">
                  <c:v>126919.6</c:v>
                </c:pt>
                <c:pt idx="8">
                  <c:v>118808.12000000001</c:v>
                </c:pt>
                <c:pt idx="9">
                  <c:v>119271.75999999998</c:v>
                </c:pt>
                <c:pt idx="10">
                  <c:v>113121.38000000002</c:v>
                </c:pt>
                <c:pt idx="11">
                  <c:v>115456.70999999999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543680"/>
        <c:axId val="77553664"/>
      </c:barChart>
      <c:catAx>
        <c:axId val="77543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77553664"/>
        <c:crosses val="autoZero"/>
        <c:auto val="1"/>
        <c:lblAlgn val="ctr"/>
        <c:lblOffset val="100"/>
        <c:noMultiLvlLbl val="0"/>
      </c:catAx>
      <c:valAx>
        <c:axId val="77553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Electricity Consumption [kWh]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543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Proposed VRF Redesign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Lights &amp; Receptacles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Sheet2!$C$2:$N$2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Sheet2!$C$3:$N$3</c:f>
              <c:numCache>
                <c:formatCode>General</c:formatCode>
                <c:ptCount val="12"/>
                <c:pt idx="0">
                  <c:v>142909.01999999999</c:v>
                </c:pt>
                <c:pt idx="1">
                  <c:v>129078.93000000001</c:v>
                </c:pt>
                <c:pt idx="2">
                  <c:v>142909</c:v>
                </c:pt>
                <c:pt idx="3">
                  <c:v>138298.85999999999</c:v>
                </c:pt>
                <c:pt idx="4">
                  <c:v>142908.92000000001</c:v>
                </c:pt>
                <c:pt idx="5">
                  <c:v>138299.04999999999</c:v>
                </c:pt>
                <c:pt idx="6">
                  <c:v>142908.84</c:v>
                </c:pt>
                <c:pt idx="7">
                  <c:v>142909</c:v>
                </c:pt>
                <c:pt idx="8">
                  <c:v>138298.85999999999</c:v>
                </c:pt>
                <c:pt idx="9">
                  <c:v>142908.82999999999</c:v>
                </c:pt>
                <c:pt idx="10">
                  <c:v>138298.95000000001</c:v>
                </c:pt>
                <c:pt idx="11">
                  <c:v>142908.98000000001</c:v>
                </c:pt>
              </c:numCache>
            </c:numRef>
          </c:val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Cooling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Sheet2!$C$2:$N$2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Sheet2!$C$4:$N$4</c:f>
              <c:numCache>
                <c:formatCode>General</c:formatCode>
                <c:ptCount val="12"/>
                <c:pt idx="0">
                  <c:v>47343.12</c:v>
                </c:pt>
                <c:pt idx="1">
                  <c:v>43271.000000000007</c:v>
                </c:pt>
                <c:pt idx="2">
                  <c:v>48979.25</c:v>
                </c:pt>
                <c:pt idx="3">
                  <c:v>59439.900000000016</c:v>
                </c:pt>
                <c:pt idx="4">
                  <c:v>67948.209999999992</c:v>
                </c:pt>
                <c:pt idx="5">
                  <c:v>76153.61</c:v>
                </c:pt>
                <c:pt idx="6">
                  <c:v>91993.7</c:v>
                </c:pt>
                <c:pt idx="7">
                  <c:v>82537.360000000015</c:v>
                </c:pt>
                <c:pt idx="8">
                  <c:v>65983.69</c:v>
                </c:pt>
                <c:pt idx="9">
                  <c:v>55480.929999999993</c:v>
                </c:pt>
                <c:pt idx="10">
                  <c:v>46157.009999999987</c:v>
                </c:pt>
                <c:pt idx="11">
                  <c:v>46245.799999999996</c:v>
                </c:pt>
              </c:numCache>
            </c:numRef>
          </c:val>
        </c:ser>
        <c:ser>
          <c:idx val="2"/>
          <c:order val="2"/>
          <c:tx>
            <c:strRef>
              <c:f>Sheet2!$B$5</c:f>
              <c:strCache>
                <c:ptCount val="1"/>
                <c:pt idx="0">
                  <c:v>Heating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Sheet2!$C$2:$N$2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Sheet2!$C$5:$N$5</c:f>
              <c:numCache>
                <c:formatCode>General</c:formatCode>
                <c:ptCount val="12"/>
                <c:pt idx="0">
                  <c:v>25232.04</c:v>
                </c:pt>
                <c:pt idx="1">
                  <c:v>23287.799999999996</c:v>
                </c:pt>
                <c:pt idx="2">
                  <c:v>21353.05</c:v>
                </c:pt>
                <c:pt idx="3">
                  <c:v>17904.650000000001</c:v>
                </c:pt>
                <c:pt idx="4">
                  <c:v>18980.020000000004</c:v>
                </c:pt>
                <c:pt idx="5">
                  <c:v>19155.550000000003</c:v>
                </c:pt>
                <c:pt idx="6">
                  <c:v>20411.71</c:v>
                </c:pt>
                <c:pt idx="7">
                  <c:v>19824.009999999998</c:v>
                </c:pt>
                <c:pt idx="8">
                  <c:v>17927.54</c:v>
                </c:pt>
                <c:pt idx="9">
                  <c:v>17464.650000000001</c:v>
                </c:pt>
                <c:pt idx="10">
                  <c:v>17983.63</c:v>
                </c:pt>
                <c:pt idx="11">
                  <c:v>26612.730000000003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046144"/>
        <c:axId val="79047680"/>
      </c:barChart>
      <c:catAx>
        <c:axId val="79046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79047680"/>
        <c:crosses val="autoZero"/>
        <c:auto val="1"/>
        <c:lblAlgn val="ctr"/>
        <c:lblOffset val="100"/>
        <c:noMultiLvlLbl val="0"/>
      </c:catAx>
      <c:valAx>
        <c:axId val="79047680"/>
        <c:scaling>
          <c:orientation val="minMax"/>
          <c:max val="16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Electricity Consumption [kWh]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046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Monthly Electricity Consumption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VRF-Redesign</c:v>
          </c:tx>
          <c:marker>
            <c:symbol val="none"/>
          </c:marker>
          <c:cat>
            <c:strRef>
              <c:f>Sheet1!$E$41:$P$41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Sheet1!$E$42:$P$42</c:f>
              <c:numCache>
                <c:formatCode>General</c:formatCode>
                <c:ptCount val="12"/>
                <c:pt idx="0">
                  <c:v>215484</c:v>
                </c:pt>
                <c:pt idx="1">
                  <c:v>195638</c:v>
                </c:pt>
                <c:pt idx="2">
                  <c:v>213241</c:v>
                </c:pt>
                <c:pt idx="3">
                  <c:v>215644</c:v>
                </c:pt>
                <c:pt idx="4">
                  <c:v>229837</c:v>
                </c:pt>
                <c:pt idx="5">
                  <c:v>233608</c:v>
                </c:pt>
                <c:pt idx="6">
                  <c:v>255314</c:v>
                </c:pt>
                <c:pt idx="7">
                  <c:v>245270</c:v>
                </c:pt>
                <c:pt idx="8">
                  <c:v>222210</c:v>
                </c:pt>
                <c:pt idx="9">
                  <c:v>215855</c:v>
                </c:pt>
                <c:pt idx="10">
                  <c:v>202440</c:v>
                </c:pt>
                <c:pt idx="11">
                  <c:v>215768</c:v>
                </c:pt>
              </c:numCache>
            </c:numRef>
          </c:val>
          <c:smooth val="0"/>
        </c:ser>
        <c:ser>
          <c:idx val="1"/>
          <c:order val="1"/>
          <c:tx>
            <c:v>VAV-Existing</c:v>
          </c:tx>
          <c:marker>
            <c:symbol val="none"/>
          </c:marker>
          <c:cat>
            <c:strRef>
              <c:f>Sheet1!$E$41:$P$41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Sheet1!$E$43:$P$43</c:f>
              <c:numCache>
                <c:formatCode>General</c:formatCode>
                <c:ptCount val="12"/>
                <c:pt idx="0">
                  <c:v>240053</c:v>
                </c:pt>
                <c:pt idx="1">
                  <c:v>217692</c:v>
                </c:pt>
                <c:pt idx="2">
                  <c:v>245338</c:v>
                </c:pt>
                <c:pt idx="3">
                  <c:v>245291</c:v>
                </c:pt>
                <c:pt idx="4">
                  <c:v>257173</c:v>
                </c:pt>
                <c:pt idx="5">
                  <c:v>253381</c:v>
                </c:pt>
                <c:pt idx="6">
                  <c:v>264785</c:v>
                </c:pt>
                <c:pt idx="7">
                  <c:v>262631</c:v>
                </c:pt>
                <c:pt idx="8">
                  <c:v>248455</c:v>
                </c:pt>
                <c:pt idx="9">
                  <c:v>250138</c:v>
                </c:pt>
                <c:pt idx="10">
                  <c:v>238035</c:v>
                </c:pt>
                <c:pt idx="11">
                  <c:v>240055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99936"/>
        <c:axId val="79001472"/>
      </c:lineChart>
      <c:catAx>
        <c:axId val="78999936"/>
        <c:scaling>
          <c:orientation val="minMax"/>
        </c:scaling>
        <c:delete val="0"/>
        <c:axPos val="b"/>
        <c:majorTickMark val="out"/>
        <c:minorTickMark val="none"/>
        <c:tickLblPos val="nextTo"/>
        <c:crossAx val="79001472"/>
        <c:crosses val="autoZero"/>
        <c:auto val="1"/>
        <c:lblAlgn val="ctr"/>
        <c:lblOffset val="100"/>
        <c:noMultiLvlLbl val="0"/>
      </c:catAx>
      <c:valAx>
        <c:axId val="79001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Use</a:t>
                </a:r>
                <a:r>
                  <a:rPr lang="en-US" baseline="0"/>
                  <a:t> </a:t>
                </a:r>
                <a:r>
                  <a:rPr lang="en-US"/>
                  <a:t>[kWh]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999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66579177602803"/>
          <c:y val="0.43242855059784191"/>
          <c:w val="0.23766754155730535"/>
          <c:h val="0.16743438320209975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Noise Criteria for Waiting Room 0300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'Floor 0'!$B$47</c:f>
              <c:strCache>
                <c:ptCount val="1"/>
                <c:pt idx="0">
                  <c:v>NC-15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'Floor 0'!$C$46:$J$46</c:f>
              <c:numCache>
                <c:formatCode>General</c:formatCode>
                <c:ptCount val="8"/>
                <c:pt idx="0">
                  <c:v>63</c:v>
                </c:pt>
                <c:pt idx="1">
                  <c:v>125</c:v>
                </c:pt>
                <c:pt idx="2">
                  <c:v>250</c:v>
                </c:pt>
                <c:pt idx="3">
                  <c:v>500</c:v>
                </c:pt>
                <c:pt idx="4">
                  <c:v>1000</c:v>
                </c:pt>
                <c:pt idx="5">
                  <c:v>2000</c:v>
                </c:pt>
                <c:pt idx="6">
                  <c:v>4000</c:v>
                </c:pt>
                <c:pt idx="7">
                  <c:v>8000</c:v>
                </c:pt>
              </c:numCache>
            </c:numRef>
          </c:cat>
          <c:val>
            <c:numRef>
              <c:f>'Floor 0'!$C$47:$J$47</c:f>
              <c:numCache>
                <c:formatCode>General</c:formatCode>
                <c:ptCount val="8"/>
                <c:pt idx="0">
                  <c:v>47</c:v>
                </c:pt>
                <c:pt idx="1">
                  <c:v>36</c:v>
                </c:pt>
                <c:pt idx="2">
                  <c:v>29</c:v>
                </c:pt>
                <c:pt idx="3">
                  <c:v>22</c:v>
                </c:pt>
                <c:pt idx="4">
                  <c:v>17</c:v>
                </c:pt>
                <c:pt idx="5">
                  <c:v>14</c:v>
                </c:pt>
                <c:pt idx="6">
                  <c:v>12</c:v>
                </c:pt>
                <c:pt idx="7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'Floor 0'!$B$48</c:f>
              <c:strCache>
                <c:ptCount val="1"/>
                <c:pt idx="0">
                  <c:v>NC-20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'Floor 0'!$C$46:$J$46</c:f>
              <c:numCache>
                <c:formatCode>General</c:formatCode>
                <c:ptCount val="8"/>
                <c:pt idx="0">
                  <c:v>63</c:v>
                </c:pt>
                <c:pt idx="1">
                  <c:v>125</c:v>
                </c:pt>
                <c:pt idx="2">
                  <c:v>250</c:v>
                </c:pt>
                <c:pt idx="3">
                  <c:v>500</c:v>
                </c:pt>
                <c:pt idx="4">
                  <c:v>1000</c:v>
                </c:pt>
                <c:pt idx="5">
                  <c:v>2000</c:v>
                </c:pt>
                <c:pt idx="6">
                  <c:v>4000</c:v>
                </c:pt>
                <c:pt idx="7">
                  <c:v>8000</c:v>
                </c:pt>
              </c:numCache>
            </c:numRef>
          </c:cat>
          <c:val>
            <c:numRef>
              <c:f>'Floor 0'!$C$48:$J$48</c:f>
              <c:numCache>
                <c:formatCode>General</c:formatCode>
                <c:ptCount val="8"/>
                <c:pt idx="0">
                  <c:v>51</c:v>
                </c:pt>
                <c:pt idx="1">
                  <c:v>40</c:v>
                </c:pt>
                <c:pt idx="2">
                  <c:v>33</c:v>
                </c:pt>
                <c:pt idx="3">
                  <c:v>26</c:v>
                </c:pt>
                <c:pt idx="4">
                  <c:v>22</c:v>
                </c:pt>
                <c:pt idx="5">
                  <c:v>19</c:v>
                </c:pt>
                <c:pt idx="6">
                  <c:v>17</c:v>
                </c:pt>
                <c:pt idx="7">
                  <c:v>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'Floor 0'!$B$49</c:f>
              <c:strCache>
                <c:ptCount val="1"/>
                <c:pt idx="0">
                  <c:v>NC-25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'Floor 0'!$C$46:$J$46</c:f>
              <c:numCache>
                <c:formatCode>General</c:formatCode>
                <c:ptCount val="8"/>
                <c:pt idx="0">
                  <c:v>63</c:v>
                </c:pt>
                <c:pt idx="1">
                  <c:v>125</c:v>
                </c:pt>
                <c:pt idx="2">
                  <c:v>250</c:v>
                </c:pt>
                <c:pt idx="3">
                  <c:v>500</c:v>
                </c:pt>
                <c:pt idx="4">
                  <c:v>1000</c:v>
                </c:pt>
                <c:pt idx="5">
                  <c:v>2000</c:v>
                </c:pt>
                <c:pt idx="6">
                  <c:v>4000</c:v>
                </c:pt>
                <c:pt idx="7">
                  <c:v>8000</c:v>
                </c:pt>
              </c:numCache>
            </c:numRef>
          </c:cat>
          <c:val>
            <c:numRef>
              <c:f>'Floor 0'!$C$49:$J$49</c:f>
              <c:numCache>
                <c:formatCode>General</c:formatCode>
                <c:ptCount val="8"/>
                <c:pt idx="0">
                  <c:v>54</c:v>
                </c:pt>
                <c:pt idx="1">
                  <c:v>44</c:v>
                </c:pt>
                <c:pt idx="2">
                  <c:v>37</c:v>
                </c:pt>
                <c:pt idx="3">
                  <c:v>31</c:v>
                </c:pt>
                <c:pt idx="4">
                  <c:v>27</c:v>
                </c:pt>
                <c:pt idx="5">
                  <c:v>24</c:v>
                </c:pt>
                <c:pt idx="6">
                  <c:v>22</c:v>
                </c:pt>
                <c:pt idx="7">
                  <c:v>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'Floor 0'!$B$50</c:f>
              <c:strCache>
                <c:ptCount val="1"/>
                <c:pt idx="0">
                  <c:v>NC-30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'Floor 0'!$C$46:$J$46</c:f>
              <c:numCache>
                <c:formatCode>General</c:formatCode>
                <c:ptCount val="8"/>
                <c:pt idx="0">
                  <c:v>63</c:v>
                </c:pt>
                <c:pt idx="1">
                  <c:v>125</c:v>
                </c:pt>
                <c:pt idx="2">
                  <c:v>250</c:v>
                </c:pt>
                <c:pt idx="3">
                  <c:v>500</c:v>
                </c:pt>
                <c:pt idx="4">
                  <c:v>1000</c:v>
                </c:pt>
                <c:pt idx="5">
                  <c:v>2000</c:v>
                </c:pt>
                <c:pt idx="6">
                  <c:v>4000</c:v>
                </c:pt>
                <c:pt idx="7">
                  <c:v>8000</c:v>
                </c:pt>
              </c:numCache>
            </c:numRef>
          </c:cat>
          <c:val>
            <c:numRef>
              <c:f>'Floor 0'!$C$50:$J$50</c:f>
              <c:numCache>
                <c:formatCode>General</c:formatCode>
                <c:ptCount val="8"/>
                <c:pt idx="0">
                  <c:v>57</c:v>
                </c:pt>
                <c:pt idx="1">
                  <c:v>48</c:v>
                </c:pt>
                <c:pt idx="2">
                  <c:v>41</c:v>
                </c:pt>
                <c:pt idx="3">
                  <c:v>35</c:v>
                </c:pt>
                <c:pt idx="4">
                  <c:v>31</c:v>
                </c:pt>
                <c:pt idx="5">
                  <c:v>29</c:v>
                </c:pt>
                <c:pt idx="6">
                  <c:v>28</c:v>
                </c:pt>
                <c:pt idx="7">
                  <c:v>27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'Floor 0'!$B$51</c:f>
              <c:strCache>
                <c:ptCount val="1"/>
                <c:pt idx="0">
                  <c:v>NC-35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'Floor 0'!$C$46:$J$46</c:f>
              <c:numCache>
                <c:formatCode>General</c:formatCode>
                <c:ptCount val="8"/>
                <c:pt idx="0">
                  <c:v>63</c:v>
                </c:pt>
                <c:pt idx="1">
                  <c:v>125</c:v>
                </c:pt>
                <c:pt idx="2">
                  <c:v>250</c:v>
                </c:pt>
                <c:pt idx="3">
                  <c:v>500</c:v>
                </c:pt>
                <c:pt idx="4">
                  <c:v>1000</c:v>
                </c:pt>
                <c:pt idx="5">
                  <c:v>2000</c:v>
                </c:pt>
                <c:pt idx="6">
                  <c:v>4000</c:v>
                </c:pt>
                <c:pt idx="7">
                  <c:v>8000</c:v>
                </c:pt>
              </c:numCache>
            </c:numRef>
          </c:cat>
          <c:val>
            <c:numRef>
              <c:f>'Floor 0'!$C$51:$J$51</c:f>
              <c:numCache>
                <c:formatCode>General</c:formatCode>
                <c:ptCount val="8"/>
                <c:pt idx="0">
                  <c:v>60</c:v>
                </c:pt>
                <c:pt idx="1">
                  <c:v>52</c:v>
                </c:pt>
                <c:pt idx="2">
                  <c:v>45</c:v>
                </c:pt>
                <c:pt idx="3">
                  <c:v>40</c:v>
                </c:pt>
                <c:pt idx="4">
                  <c:v>36</c:v>
                </c:pt>
                <c:pt idx="5">
                  <c:v>34</c:v>
                </c:pt>
                <c:pt idx="6">
                  <c:v>33</c:v>
                </c:pt>
                <c:pt idx="7">
                  <c:v>32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'Floor 0'!$B$52</c:f>
              <c:strCache>
                <c:ptCount val="1"/>
                <c:pt idx="0">
                  <c:v>NC-40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'Floor 0'!$C$46:$J$46</c:f>
              <c:numCache>
                <c:formatCode>General</c:formatCode>
                <c:ptCount val="8"/>
                <c:pt idx="0">
                  <c:v>63</c:v>
                </c:pt>
                <c:pt idx="1">
                  <c:v>125</c:v>
                </c:pt>
                <c:pt idx="2">
                  <c:v>250</c:v>
                </c:pt>
                <c:pt idx="3">
                  <c:v>500</c:v>
                </c:pt>
                <c:pt idx="4">
                  <c:v>1000</c:v>
                </c:pt>
                <c:pt idx="5">
                  <c:v>2000</c:v>
                </c:pt>
                <c:pt idx="6">
                  <c:v>4000</c:v>
                </c:pt>
                <c:pt idx="7">
                  <c:v>8000</c:v>
                </c:pt>
              </c:numCache>
            </c:numRef>
          </c:cat>
          <c:val>
            <c:numRef>
              <c:f>'Floor 0'!$C$52:$J$52</c:f>
              <c:numCache>
                <c:formatCode>General</c:formatCode>
                <c:ptCount val="8"/>
                <c:pt idx="0">
                  <c:v>64</c:v>
                </c:pt>
                <c:pt idx="1">
                  <c:v>56</c:v>
                </c:pt>
                <c:pt idx="2">
                  <c:v>50</c:v>
                </c:pt>
                <c:pt idx="3">
                  <c:v>45</c:v>
                </c:pt>
                <c:pt idx="4">
                  <c:v>41</c:v>
                </c:pt>
                <c:pt idx="5">
                  <c:v>39</c:v>
                </c:pt>
                <c:pt idx="6">
                  <c:v>38</c:v>
                </c:pt>
                <c:pt idx="7">
                  <c:v>37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'Floor 0'!$B$53</c:f>
              <c:strCache>
                <c:ptCount val="1"/>
                <c:pt idx="0">
                  <c:v>NC-45 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'Floor 0'!$C$46:$J$46</c:f>
              <c:numCache>
                <c:formatCode>General</c:formatCode>
                <c:ptCount val="8"/>
                <c:pt idx="0">
                  <c:v>63</c:v>
                </c:pt>
                <c:pt idx="1">
                  <c:v>125</c:v>
                </c:pt>
                <c:pt idx="2">
                  <c:v>250</c:v>
                </c:pt>
                <c:pt idx="3">
                  <c:v>500</c:v>
                </c:pt>
                <c:pt idx="4">
                  <c:v>1000</c:v>
                </c:pt>
                <c:pt idx="5">
                  <c:v>2000</c:v>
                </c:pt>
                <c:pt idx="6">
                  <c:v>4000</c:v>
                </c:pt>
                <c:pt idx="7">
                  <c:v>8000</c:v>
                </c:pt>
              </c:numCache>
            </c:numRef>
          </c:cat>
          <c:val>
            <c:numRef>
              <c:f>'Floor 0'!$C$53:$J$53</c:f>
              <c:numCache>
                <c:formatCode>General</c:formatCode>
                <c:ptCount val="8"/>
                <c:pt idx="0">
                  <c:v>67</c:v>
                </c:pt>
                <c:pt idx="1">
                  <c:v>60</c:v>
                </c:pt>
                <c:pt idx="2">
                  <c:v>54</c:v>
                </c:pt>
                <c:pt idx="3">
                  <c:v>49</c:v>
                </c:pt>
                <c:pt idx="4">
                  <c:v>46</c:v>
                </c:pt>
                <c:pt idx="5">
                  <c:v>44</c:v>
                </c:pt>
                <c:pt idx="6">
                  <c:v>43</c:v>
                </c:pt>
                <c:pt idx="7">
                  <c:v>42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'Floor 0'!$B$54</c:f>
              <c:strCache>
                <c:ptCount val="1"/>
                <c:pt idx="0">
                  <c:v>NC-50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'Floor 0'!$C$46:$J$46</c:f>
              <c:numCache>
                <c:formatCode>General</c:formatCode>
                <c:ptCount val="8"/>
                <c:pt idx="0">
                  <c:v>63</c:v>
                </c:pt>
                <c:pt idx="1">
                  <c:v>125</c:v>
                </c:pt>
                <c:pt idx="2">
                  <c:v>250</c:v>
                </c:pt>
                <c:pt idx="3">
                  <c:v>500</c:v>
                </c:pt>
                <c:pt idx="4">
                  <c:v>1000</c:v>
                </c:pt>
                <c:pt idx="5">
                  <c:v>2000</c:v>
                </c:pt>
                <c:pt idx="6">
                  <c:v>4000</c:v>
                </c:pt>
                <c:pt idx="7">
                  <c:v>8000</c:v>
                </c:pt>
              </c:numCache>
            </c:numRef>
          </c:cat>
          <c:val>
            <c:numRef>
              <c:f>'Floor 0'!$C$54:$J$54</c:f>
              <c:numCache>
                <c:formatCode>General</c:formatCode>
                <c:ptCount val="8"/>
                <c:pt idx="0">
                  <c:v>71</c:v>
                </c:pt>
                <c:pt idx="1">
                  <c:v>64</c:v>
                </c:pt>
                <c:pt idx="2">
                  <c:v>58</c:v>
                </c:pt>
                <c:pt idx="3">
                  <c:v>54</c:v>
                </c:pt>
                <c:pt idx="4">
                  <c:v>51</c:v>
                </c:pt>
                <c:pt idx="5">
                  <c:v>49</c:v>
                </c:pt>
                <c:pt idx="6">
                  <c:v>48</c:v>
                </c:pt>
                <c:pt idx="7">
                  <c:v>47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'Floor 0'!$B$55</c:f>
              <c:strCache>
                <c:ptCount val="1"/>
                <c:pt idx="0">
                  <c:v>NC-55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'Floor 0'!$C$46:$J$46</c:f>
              <c:numCache>
                <c:formatCode>General</c:formatCode>
                <c:ptCount val="8"/>
                <c:pt idx="0">
                  <c:v>63</c:v>
                </c:pt>
                <c:pt idx="1">
                  <c:v>125</c:v>
                </c:pt>
                <c:pt idx="2">
                  <c:v>250</c:v>
                </c:pt>
                <c:pt idx="3">
                  <c:v>500</c:v>
                </c:pt>
                <c:pt idx="4">
                  <c:v>1000</c:v>
                </c:pt>
                <c:pt idx="5">
                  <c:v>2000</c:v>
                </c:pt>
                <c:pt idx="6">
                  <c:v>4000</c:v>
                </c:pt>
                <c:pt idx="7">
                  <c:v>8000</c:v>
                </c:pt>
              </c:numCache>
            </c:numRef>
          </c:cat>
          <c:val>
            <c:numRef>
              <c:f>'Floor 0'!$C$55:$J$55</c:f>
              <c:numCache>
                <c:formatCode>General</c:formatCode>
                <c:ptCount val="8"/>
                <c:pt idx="0">
                  <c:v>74</c:v>
                </c:pt>
                <c:pt idx="1">
                  <c:v>67</c:v>
                </c:pt>
                <c:pt idx="2">
                  <c:v>62</c:v>
                </c:pt>
                <c:pt idx="3">
                  <c:v>58</c:v>
                </c:pt>
                <c:pt idx="4">
                  <c:v>56</c:v>
                </c:pt>
                <c:pt idx="5">
                  <c:v>54</c:v>
                </c:pt>
                <c:pt idx="6">
                  <c:v>53</c:v>
                </c:pt>
                <c:pt idx="7">
                  <c:v>52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'Floor 0'!$B$56</c:f>
              <c:strCache>
                <c:ptCount val="1"/>
                <c:pt idx="0">
                  <c:v>NC-60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'Floor 0'!$C$46:$J$46</c:f>
              <c:numCache>
                <c:formatCode>General</c:formatCode>
                <c:ptCount val="8"/>
                <c:pt idx="0">
                  <c:v>63</c:v>
                </c:pt>
                <c:pt idx="1">
                  <c:v>125</c:v>
                </c:pt>
                <c:pt idx="2">
                  <c:v>250</c:v>
                </c:pt>
                <c:pt idx="3">
                  <c:v>500</c:v>
                </c:pt>
                <c:pt idx="4">
                  <c:v>1000</c:v>
                </c:pt>
                <c:pt idx="5">
                  <c:v>2000</c:v>
                </c:pt>
                <c:pt idx="6">
                  <c:v>4000</c:v>
                </c:pt>
                <c:pt idx="7">
                  <c:v>8000</c:v>
                </c:pt>
              </c:numCache>
            </c:numRef>
          </c:cat>
          <c:val>
            <c:numRef>
              <c:f>'Floor 0'!$C$56:$J$56</c:f>
              <c:numCache>
                <c:formatCode>General</c:formatCode>
                <c:ptCount val="8"/>
                <c:pt idx="0">
                  <c:v>77</c:v>
                </c:pt>
                <c:pt idx="1">
                  <c:v>71</c:v>
                </c:pt>
                <c:pt idx="2">
                  <c:v>67</c:v>
                </c:pt>
                <c:pt idx="3">
                  <c:v>63</c:v>
                </c:pt>
                <c:pt idx="4">
                  <c:v>61</c:v>
                </c:pt>
                <c:pt idx="5">
                  <c:v>59</c:v>
                </c:pt>
                <c:pt idx="6">
                  <c:v>58</c:v>
                </c:pt>
                <c:pt idx="7">
                  <c:v>57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'Floor 0'!$B$57</c:f>
              <c:strCache>
                <c:ptCount val="1"/>
                <c:pt idx="0">
                  <c:v>NC-65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'Floor 0'!$C$46:$J$46</c:f>
              <c:numCache>
                <c:formatCode>General</c:formatCode>
                <c:ptCount val="8"/>
                <c:pt idx="0">
                  <c:v>63</c:v>
                </c:pt>
                <c:pt idx="1">
                  <c:v>125</c:v>
                </c:pt>
                <c:pt idx="2">
                  <c:v>250</c:v>
                </c:pt>
                <c:pt idx="3">
                  <c:v>500</c:v>
                </c:pt>
                <c:pt idx="4">
                  <c:v>1000</c:v>
                </c:pt>
                <c:pt idx="5">
                  <c:v>2000</c:v>
                </c:pt>
                <c:pt idx="6">
                  <c:v>4000</c:v>
                </c:pt>
                <c:pt idx="7">
                  <c:v>8000</c:v>
                </c:pt>
              </c:numCache>
            </c:numRef>
          </c:cat>
          <c:val>
            <c:numRef>
              <c:f>'Floor 0'!$C$57:$J$57</c:f>
              <c:numCache>
                <c:formatCode>General</c:formatCode>
                <c:ptCount val="8"/>
                <c:pt idx="0">
                  <c:v>80</c:v>
                </c:pt>
                <c:pt idx="1">
                  <c:v>75</c:v>
                </c:pt>
                <c:pt idx="2">
                  <c:v>71</c:v>
                </c:pt>
                <c:pt idx="3">
                  <c:v>68</c:v>
                </c:pt>
                <c:pt idx="4">
                  <c:v>66</c:v>
                </c:pt>
                <c:pt idx="5">
                  <c:v>64</c:v>
                </c:pt>
                <c:pt idx="6">
                  <c:v>63</c:v>
                </c:pt>
                <c:pt idx="7">
                  <c:v>62</c:v>
                </c:pt>
              </c:numCache>
            </c:numRef>
          </c:val>
          <c:smooth val="0"/>
        </c:ser>
        <c:ser>
          <c:idx val="11"/>
          <c:order val="11"/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'Floor 0'!$C$46:$J$46</c:f>
              <c:numCache>
                <c:formatCode>General</c:formatCode>
                <c:ptCount val="8"/>
                <c:pt idx="0">
                  <c:v>63</c:v>
                </c:pt>
                <c:pt idx="1">
                  <c:v>125</c:v>
                </c:pt>
                <c:pt idx="2">
                  <c:v>250</c:v>
                </c:pt>
                <c:pt idx="3">
                  <c:v>500</c:v>
                </c:pt>
                <c:pt idx="4">
                  <c:v>1000</c:v>
                </c:pt>
                <c:pt idx="5">
                  <c:v>2000</c:v>
                </c:pt>
                <c:pt idx="6">
                  <c:v>4000</c:v>
                </c:pt>
                <c:pt idx="7">
                  <c:v>8000</c:v>
                </c:pt>
              </c:numCache>
            </c:numRef>
          </c:cat>
          <c:val>
            <c:numRef>
              <c:f>'Floor 0'!$C$58:$J$58</c:f>
              <c:numCache>
                <c:formatCode>General</c:formatCode>
                <c:ptCount val="8"/>
                <c:pt idx="0">
                  <c:v>83</c:v>
                </c:pt>
                <c:pt idx="1">
                  <c:v>79</c:v>
                </c:pt>
                <c:pt idx="2">
                  <c:v>75</c:v>
                </c:pt>
                <c:pt idx="3">
                  <c:v>73</c:v>
                </c:pt>
                <c:pt idx="4">
                  <c:v>71</c:v>
                </c:pt>
                <c:pt idx="5">
                  <c:v>69</c:v>
                </c:pt>
                <c:pt idx="6">
                  <c:v>68</c:v>
                </c:pt>
                <c:pt idx="7">
                  <c:v>67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'Floor 0'!$B$59</c:f>
              <c:strCache>
                <c:ptCount val="1"/>
                <c:pt idx="0">
                  <c:v>VAV System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square"/>
            <c:size val="7"/>
            <c:spPr>
              <a:solidFill>
                <a:schemeClr val="tx2"/>
              </a:solidFill>
            </c:spPr>
          </c:marker>
          <c:cat>
            <c:numRef>
              <c:f>'Floor 0'!$C$46:$J$46</c:f>
              <c:numCache>
                <c:formatCode>General</c:formatCode>
                <c:ptCount val="8"/>
                <c:pt idx="0">
                  <c:v>63</c:v>
                </c:pt>
                <c:pt idx="1">
                  <c:v>125</c:v>
                </c:pt>
                <c:pt idx="2">
                  <c:v>250</c:v>
                </c:pt>
                <c:pt idx="3">
                  <c:v>500</c:v>
                </c:pt>
                <c:pt idx="4">
                  <c:v>1000</c:v>
                </c:pt>
                <c:pt idx="5">
                  <c:v>2000</c:v>
                </c:pt>
                <c:pt idx="6">
                  <c:v>4000</c:v>
                </c:pt>
                <c:pt idx="7">
                  <c:v>8000</c:v>
                </c:pt>
              </c:numCache>
            </c:numRef>
          </c:cat>
          <c:val>
            <c:numRef>
              <c:f>'Floor 0'!$C$59:$J$59</c:f>
              <c:numCache>
                <c:formatCode>0</c:formatCode>
                <c:ptCount val="8"/>
                <c:pt idx="0">
                  <c:v>48.703778247806206</c:v>
                </c:pt>
                <c:pt idx="1">
                  <c:v>51.725183523183937</c:v>
                </c:pt>
                <c:pt idx="2">
                  <c:v>50.923145377671595</c:v>
                </c:pt>
                <c:pt idx="3">
                  <c:v>12.183517842423761</c:v>
                </c:pt>
                <c:pt idx="4">
                  <c:v>0</c:v>
                </c:pt>
                <c:pt idx="5">
                  <c:v>0</c:v>
                </c:pt>
                <c:pt idx="6">
                  <c:v>31.96287466484997</c:v>
                </c:pt>
                <c:pt idx="7">
                  <c:v>33.47112491373646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'Floor 0'!$B$60</c:f>
              <c:strCache>
                <c:ptCount val="1"/>
                <c:pt idx="0">
                  <c:v>VRF System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triangle"/>
            <c:size val="7"/>
            <c:spPr>
              <a:solidFill>
                <a:schemeClr val="accent2"/>
              </a:solidFill>
            </c:spPr>
          </c:marker>
          <c:cat>
            <c:numRef>
              <c:f>'Floor 0'!$C$46:$J$46</c:f>
              <c:numCache>
                <c:formatCode>General</c:formatCode>
                <c:ptCount val="8"/>
                <c:pt idx="0">
                  <c:v>63</c:v>
                </c:pt>
                <c:pt idx="1">
                  <c:v>125</c:v>
                </c:pt>
                <c:pt idx="2">
                  <c:v>250</c:v>
                </c:pt>
                <c:pt idx="3">
                  <c:v>500</c:v>
                </c:pt>
                <c:pt idx="4">
                  <c:v>1000</c:v>
                </c:pt>
                <c:pt idx="5">
                  <c:v>2000</c:v>
                </c:pt>
                <c:pt idx="6">
                  <c:v>4000</c:v>
                </c:pt>
                <c:pt idx="7">
                  <c:v>8000</c:v>
                </c:pt>
              </c:numCache>
            </c:numRef>
          </c:cat>
          <c:val>
            <c:numRef>
              <c:f>'Floor 0'!$C$60:$J$60</c:f>
              <c:numCache>
                <c:formatCode>0</c:formatCode>
                <c:ptCount val="8"/>
                <c:pt idx="0">
                  <c:v>44.11609440482686</c:v>
                </c:pt>
                <c:pt idx="1">
                  <c:v>49.125136149421685</c:v>
                </c:pt>
                <c:pt idx="2">
                  <c:v>47.115203126116761</c:v>
                </c:pt>
                <c:pt idx="3">
                  <c:v>2.3190779344817116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265216"/>
        <c:axId val="86275968"/>
      </c:lineChart>
      <c:catAx>
        <c:axId val="86265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Octave Band Center Frequency (Hz)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275968"/>
        <c:crosses val="autoZero"/>
        <c:auto val="1"/>
        <c:lblAlgn val="ctr"/>
        <c:lblOffset val="100"/>
        <c:noMultiLvlLbl val="0"/>
      </c:catAx>
      <c:valAx>
        <c:axId val="86275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Sound Pressure Level (dB re: 20 </a:t>
                </a:r>
                <a:r>
                  <a:rPr lang="el-GR"/>
                  <a:t>μ</a:t>
                </a:r>
                <a:r>
                  <a:rPr lang="en-US"/>
                  <a:t>Pa)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26521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70762284605728631"/>
          <c:y val="0.11923466088478069"/>
          <c:w val="0.1141162843774963"/>
          <c:h val="0.1310356042451215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711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6F5D1976-FA40-4D25-9B46-24D254DA6B09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719138"/>
            <a:ext cx="14401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1226"/>
            <a:ext cx="5852160" cy="4320213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C7B9FFC2-35FB-45EC-8F80-400F769DC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423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8" y="6334780"/>
            <a:ext cx="27429372" cy="52322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94000">
                <a:schemeClr val="dk1">
                  <a:tint val="37000"/>
                  <a:satMod val="300000"/>
                  <a:lumMod val="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9144000" y="0"/>
            <a:ext cx="9144000" cy="5432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3600" b="1" dirty="0" smtClean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chemeClr val="tx1"/>
                </a:solidFill>
              </a:rPr>
              <a:t>	Oklahoma University Children’s 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chemeClr val="tx1"/>
                </a:solidFill>
              </a:rPr>
              <a:t>	Medical Office Building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	Oklahoma City, O.K.</a:t>
            </a:r>
          </a:p>
          <a:p>
            <a:pPr>
              <a:spcAft>
                <a:spcPts val="600"/>
              </a:spcAft>
            </a:pPr>
            <a:endParaRPr lang="en-US" sz="4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	Alec Canter, BAE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	Mechanical Option</a:t>
            </a:r>
          </a:p>
          <a:p>
            <a:pPr>
              <a:spcAft>
                <a:spcPts val="600"/>
              </a:spcAft>
            </a:pPr>
            <a:endParaRPr lang="en-US" sz="4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	Advisor: Laura Miller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8053" y="172953"/>
            <a:ext cx="9021851" cy="59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0" y="1131898"/>
            <a:ext cx="835122" cy="110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Mechanical Depth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100" y="914400"/>
            <a:ext cx="78105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Mechanical Depth:</a:t>
            </a:r>
            <a:endParaRPr lang="en-US" sz="2400" b="1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VRF Design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Dedicated Outdoor Air System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Evaluation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Acoustics Breadth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6858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Design a Variable Refrigerant Flow (VRF) system to serve each floor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1"/>
                </a:solidFill>
              </a:rPr>
              <a:t>Condenser units will be located on the roof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1"/>
                </a:solidFill>
              </a:rPr>
              <a:t>Indoor units will be paired with a DOAS</a:t>
            </a:r>
          </a:p>
          <a:p>
            <a:endParaRPr lang="en-US" sz="3200" dirty="0">
              <a:solidFill>
                <a:schemeClr val="accent1"/>
              </a:solidFill>
            </a:endParaRPr>
          </a:p>
          <a:p>
            <a:r>
              <a:rPr lang="en-US" sz="3200" dirty="0" smtClean="0">
                <a:solidFill>
                  <a:schemeClr val="accent1"/>
                </a:solidFill>
              </a:rPr>
              <a:t>Replace existing air handling units on each floor to serve to zones 100% outdoor air and treat incoming air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1"/>
                </a:solidFill>
              </a:rPr>
              <a:t>Indoor units will be ducted and served by DOAS</a:t>
            </a:r>
          </a:p>
        </p:txBody>
      </p:sp>
      <p:cxnSp>
        <p:nvCxnSpPr>
          <p:cNvPr id="12" name="Elbow Connector 11"/>
          <p:cNvCxnSpPr/>
          <p:nvPr/>
        </p:nvCxnSpPr>
        <p:spPr>
          <a:xfrm rot="10800000" flipV="1">
            <a:off x="21384630" y="707886"/>
            <a:ext cx="2330672" cy="1491672"/>
          </a:xfrm>
          <a:prstGeom prst="bentConnector3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6200000" flipH="1">
            <a:off x="22039435" y="2688005"/>
            <a:ext cx="2305294" cy="1284233"/>
          </a:xfrm>
          <a:prstGeom prst="bentConnector3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 flipV="1">
            <a:off x="21596130" y="3330120"/>
            <a:ext cx="1468658" cy="1339153"/>
          </a:xfrm>
          <a:prstGeom prst="bentConnector3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0800000" flipV="1">
            <a:off x="21585461" y="1168686"/>
            <a:ext cx="2597615" cy="7458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6200000" flipH="1">
            <a:off x="22250438" y="2548352"/>
            <a:ext cx="2754750" cy="1487090"/>
          </a:xfrm>
          <a:prstGeom prst="bentConnector3">
            <a:avLst>
              <a:gd name="adj1" fmla="val 60302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0800000" flipV="1">
            <a:off x="20698280" y="2951540"/>
            <a:ext cx="2185988" cy="1580781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689" y="4318859"/>
            <a:ext cx="24669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0" y="3962999"/>
            <a:ext cx="24669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490" y="1431636"/>
            <a:ext cx="24669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049" y="175038"/>
            <a:ext cx="2781300" cy="301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6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Mechanical Depth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Basic VRF Design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0" y="136358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VRF with Heat Recovery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441" y="1067728"/>
            <a:ext cx="8545118" cy="465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835" y="995022"/>
            <a:ext cx="4524965" cy="2609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3604793"/>
            <a:ext cx="4529727" cy="26146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9100" y="914400"/>
            <a:ext cx="78105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Mechanical Depth:</a:t>
            </a:r>
            <a:endParaRPr lang="en-US" sz="2400" b="1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VRF Design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Dedicated Outdoor Air System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Evaluation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Acoustics Breadth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49400" y="1407355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Cooling 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Basic Refrigeration Cycle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891417" y="3776722"/>
            <a:ext cx="373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Heating 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Reverse Heat Pump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Outdoor Condensing Unit becomes Evaporator Unit</a:t>
            </a:r>
            <a:endParaRPr lang="en-US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78105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Mechanical Depth:</a:t>
            </a:r>
            <a:endParaRPr lang="en-US" sz="2400" b="1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VRF Design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Dedicated Outdoor Air System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Evaluation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Acoustics Breadth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Mechanical Depth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Loads per Floor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462176"/>
              </p:ext>
            </p:extLst>
          </p:nvPr>
        </p:nvGraphicFramePr>
        <p:xfrm>
          <a:off x="10210800" y="-5410200"/>
          <a:ext cx="7010399" cy="4457282"/>
        </p:xfrm>
        <a:graphic>
          <a:graphicData uri="http://schemas.openxmlformats.org/drawingml/2006/table">
            <a:tbl>
              <a:tblPr/>
              <a:tblGrid>
                <a:gridCol w="920654"/>
                <a:gridCol w="963810"/>
                <a:gridCol w="978195"/>
                <a:gridCol w="1093277"/>
                <a:gridCol w="963810"/>
                <a:gridCol w="939835"/>
                <a:gridCol w="1150818"/>
              </a:tblGrid>
              <a:tr h="142431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Exterior Peak Cooling [BTU/h]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Exterior Peak Cooling [Tons]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Equipment Cooling Capacity [Tons]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Interior Peak Cooling [BTU/h]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Interior Peak Cooling [Tons]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Equipment Cooling Capacity [Tons]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5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Floor 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35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Floor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355162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122452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35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Floor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311954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150737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35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Floor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327911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35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Floor 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35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Floor 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363766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122886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35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Floor 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353628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35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Floor 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310667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88743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51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Floor 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335795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82749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288000" y="136358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Typical Floor Layout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801" y="1491916"/>
            <a:ext cx="7126546" cy="371299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1079326" y="2454442"/>
            <a:ext cx="4283242" cy="1708484"/>
          </a:xfrm>
          <a:custGeom>
            <a:avLst/>
            <a:gdLst>
              <a:gd name="connsiteX0" fmla="*/ 4211053 w 4283242"/>
              <a:gd name="connsiteY0" fmla="*/ 0 h 1708484"/>
              <a:gd name="connsiteX1" fmla="*/ 0 w 4283242"/>
              <a:gd name="connsiteY1" fmla="*/ 0 h 1708484"/>
              <a:gd name="connsiteX2" fmla="*/ 0 w 4283242"/>
              <a:gd name="connsiteY2" fmla="*/ 1684421 h 1708484"/>
              <a:gd name="connsiteX3" fmla="*/ 3585411 w 4283242"/>
              <a:gd name="connsiteY3" fmla="*/ 1708484 h 1708484"/>
              <a:gd name="connsiteX4" fmla="*/ 4283242 w 4283242"/>
              <a:gd name="connsiteY4" fmla="*/ 794084 h 1708484"/>
              <a:gd name="connsiteX5" fmla="*/ 4283242 w 4283242"/>
              <a:gd name="connsiteY5" fmla="*/ 0 h 1708484"/>
              <a:gd name="connsiteX6" fmla="*/ 4211053 w 4283242"/>
              <a:gd name="connsiteY6" fmla="*/ 0 h 170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3242" h="1708484">
                <a:moveTo>
                  <a:pt x="4211053" y="0"/>
                </a:moveTo>
                <a:lnTo>
                  <a:pt x="0" y="0"/>
                </a:lnTo>
                <a:lnTo>
                  <a:pt x="0" y="1684421"/>
                </a:lnTo>
                <a:lnTo>
                  <a:pt x="3585411" y="1708484"/>
                </a:lnTo>
                <a:lnTo>
                  <a:pt x="4283242" y="794084"/>
                </a:lnTo>
                <a:lnTo>
                  <a:pt x="4283242" y="0"/>
                </a:lnTo>
                <a:lnTo>
                  <a:pt x="4211053" y="0"/>
                </a:lnTo>
                <a:close/>
              </a:path>
            </a:pathLst>
          </a:custGeom>
          <a:solidFill>
            <a:schemeClr val="accent6">
              <a:alpha val="2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4664737" y="1684421"/>
            <a:ext cx="1515979" cy="3200400"/>
          </a:xfrm>
          <a:custGeom>
            <a:avLst/>
            <a:gdLst>
              <a:gd name="connsiteX0" fmla="*/ 697831 w 1515979"/>
              <a:gd name="connsiteY0" fmla="*/ 0 h 3200400"/>
              <a:gd name="connsiteX1" fmla="*/ 745958 w 1515979"/>
              <a:gd name="connsiteY1" fmla="*/ 1588168 h 3200400"/>
              <a:gd name="connsiteX2" fmla="*/ 0 w 1515979"/>
              <a:gd name="connsiteY2" fmla="*/ 2454442 h 3200400"/>
              <a:gd name="connsiteX3" fmla="*/ 0 w 1515979"/>
              <a:gd name="connsiteY3" fmla="*/ 2695074 h 3200400"/>
              <a:gd name="connsiteX4" fmla="*/ 697831 w 1515979"/>
              <a:gd name="connsiteY4" fmla="*/ 2695074 h 3200400"/>
              <a:gd name="connsiteX5" fmla="*/ 697831 w 1515979"/>
              <a:gd name="connsiteY5" fmla="*/ 3200400 h 3200400"/>
              <a:gd name="connsiteX6" fmla="*/ 938463 w 1515979"/>
              <a:gd name="connsiteY6" fmla="*/ 3176337 h 3200400"/>
              <a:gd name="connsiteX7" fmla="*/ 938463 w 1515979"/>
              <a:gd name="connsiteY7" fmla="*/ 2911642 h 3200400"/>
              <a:gd name="connsiteX8" fmla="*/ 1419726 w 1515979"/>
              <a:gd name="connsiteY8" fmla="*/ 2887579 h 3200400"/>
              <a:gd name="connsiteX9" fmla="*/ 1515979 w 1515979"/>
              <a:gd name="connsiteY9" fmla="*/ 2598821 h 3200400"/>
              <a:gd name="connsiteX10" fmla="*/ 1347537 w 1515979"/>
              <a:gd name="connsiteY10" fmla="*/ 2021305 h 3200400"/>
              <a:gd name="connsiteX11" fmla="*/ 1227221 w 1515979"/>
              <a:gd name="connsiteY11" fmla="*/ 2069432 h 3200400"/>
              <a:gd name="connsiteX12" fmla="*/ 938463 w 1515979"/>
              <a:gd name="connsiteY12" fmla="*/ 1155032 h 3200400"/>
              <a:gd name="connsiteX13" fmla="*/ 962526 w 1515979"/>
              <a:gd name="connsiteY13" fmla="*/ 0 h 3200400"/>
              <a:gd name="connsiteX14" fmla="*/ 697831 w 1515979"/>
              <a:gd name="connsiteY1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5979" h="3200400">
                <a:moveTo>
                  <a:pt x="697831" y="0"/>
                </a:moveTo>
                <a:lnTo>
                  <a:pt x="745958" y="1588168"/>
                </a:lnTo>
                <a:lnTo>
                  <a:pt x="0" y="2454442"/>
                </a:lnTo>
                <a:lnTo>
                  <a:pt x="0" y="2695074"/>
                </a:lnTo>
                <a:lnTo>
                  <a:pt x="697831" y="2695074"/>
                </a:lnTo>
                <a:lnTo>
                  <a:pt x="697831" y="3200400"/>
                </a:lnTo>
                <a:lnTo>
                  <a:pt x="938463" y="3176337"/>
                </a:lnTo>
                <a:lnTo>
                  <a:pt x="938463" y="2911642"/>
                </a:lnTo>
                <a:lnTo>
                  <a:pt x="1419726" y="2887579"/>
                </a:lnTo>
                <a:lnTo>
                  <a:pt x="1515979" y="2598821"/>
                </a:lnTo>
                <a:lnTo>
                  <a:pt x="1347537" y="2021305"/>
                </a:lnTo>
                <a:lnTo>
                  <a:pt x="1227221" y="2069432"/>
                </a:lnTo>
                <a:lnTo>
                  <a:pt x="938463" y="1155032"/>
                </a:lnTo>
                <a:lnTo>
                  <a:pt x="962526" y="0"/>
                </a:lnTo>
                <a:lnTo>
                  <a:pt x="697831" y="0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1127453" y="1684421"/>
            <a:ext cx="4235115" cy="794084"/>
          </a:xfrm>
          <a:custGeom>
            <a:avLst/>
            <a:gdLst>
              <a:gd name="connsiteX0" fmla="*/ 4235115 w 4235115"/>
              <a:gd name="connsiteY0" fmla="*/ 794084 h 794084"/>
              <a:gd name="connsiteX1" fmla="*/ 0 w 4235115"/>
              <a:gd name="connsiteY1" fmla="*/ 745958 h 794084"/>
              <a:gd name="connsiteX2" fmla="*/ 24063 w 4235115"/>
              <a:gd name="connsiteY2" fmla="*/ 385011 h 794084"/>
              <a:gd name="connsiteX3" fmla="*/ 3056021 w 4235115"/>
              <a:gd name="connsiteY3" fmla="*/ 385011 h 794084"/>
              <a:gd name="connsiteX4" fmla="*/ 3031958 w 4235115"/>
              <a:gd name="connsiteY4" fmla="*/ 24063 h 794084"/>
              <a:gd name="connsiteX5" fmla="*/ 4235115 w 4235115"/>
              <a:gd name="connsiteY5" fmla="*/ 0 h 794084"/>
              <a:gd name="connsiteX6" fmla="*/ 4235115 w 4235115"/>
              <a:gd name="connsiteY6" fmla="*/ 794084 h 79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5115" h="794084">
                <a:moveTo>
                  <a:pt x="4235115" y="794084"/>
                </a:moveTo>
                <a:lnTo>
                  <a:pt x="0" y="745958"/>
                </a:lnTo>
                <a:lnTo>
                  <a:pt x="24063" y="385011"/>
                </a:lnTo>
                <a:lnTo>
                  <a:pt x="3056021" y="385011"/>
                </a:lnTo>
                <a:lnTo>
                  <a:pt x="3031958" y="24063"/>
                </a:lnTo>
                <a:lnTo>
                  <a:pt x="4235115" y="0"/>
                </a:lnTo>
                <a:lnTo>
                  <a:pt x="4235115" y="79408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972421" y="2069432"/>
            <a:ext cx="1179095" cy="2237873"/>
          </a:xfrm>
          <a:custGeom>
            <a:avLst/>
            <a:gdLst>
              <a:gd name="connsiteX0" fmla="*/ 1130968 w 1179095"/>
              <a:gd name="connsiteY0" fmla="*/ 0 h 2237873"/>
              <a:gd name="connsiteX1" fmla="*/ 721895 w 1179095"/>
              <a:gd name="connsiteY1" fmla="*/ 48126 h 2237873"/>
              <a:gd name="connsiteX2" fmla="*/ 745958 w 1179095"/>
              <a:gd name="connsiteY2" fmla="*/ 1251284 h 2237873"/>
              <a:gd name="connsiteX3" fmla="*/ 0 w 1179095"/>
              <a:gd name="connsiteY3" fmla="*/ 1251284 h 2237873"/>
              <a:gd name="connsiteX4" fmla="*/ 24063 w 1179095"/>
              <a:gd name="connsiteY4" fmla="*/ 1828800 h 2237873"/>
              <a:gd name="connsiteX5" fmla="*/ 96253 w 1179095"/>
              <a:gd name="connsiteY5" fmla="*/ 1828800 h 2237873"/>
              <a:gd name="connsiteX6" fmla="*/ 96253 w 1179095"/>
              <a:gd name="connsiteY6" fmla="*/ 2213810 h 2237873"/>
              <a:gd name="connsiteX7" fmla="*/ 794084 w 1179095"/>
              <a:gd name="connsiteY7" fmla="*/ 2237873 h 2237873"/>
              <a:gd name="connsiteX8" fmla="*/ 794084 w 1179095"/>
              <a:gd name="connsiteY8" fmla="*/ 2069431 h 2237873"/>
              <a:gd name="connsiteX9" fmla="*/ 1106905 w 1179095"/>
              <a:gd name="connsiteY9" fmla="*/ 2069431 h 2237873"/>
              <a:gd name="connsiteX10" fmla="*/ 1106905 w 1179095"/>
              <a:gd name="connsiteY10" fmla="*/ 385010 h 2237873"/>
              <a:gd name="connsiteX11" fmla="*/ 1155032 w 1179095"/>
              <a:gd name="connsiteY11" fmla="*/ 360947 h 2237873"/>
              <a:gd name="connsiteX12" fmla="*/ 1179095 w 1179095"/>
              <a:gd name="connsiteY12" fmla="*/ 24063 h 2237873"/>
              <a:gd name="connsiteX13" fmla="*/ 1179095 w 1179095"/>
              <a:gd name="connsiteY13" fmla="*/ 24063 h 2237873"/>
              <a:gd name="connsiteX14" fmla="*/ 1130968 w 1179095"/>
              <a:gd name="connsiteY14" fmla="*/ 0 h 22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9095" h="2237873">
                <a:moveTo>
                  <a:pt x="1130968" y="0"/>
                </a:moveTo>
                <a:lnTo>
                  <a:pt x="721895" y="48126"/>
                </a:lnTo>
                <a:lnTo>
                  <a:pt x="745958" y="1251284"/>
                </a:lnTo>
                <a:lnTo>
                  <a:pt x="0" y="1251284"/>
                </a:lnTo>
                <a:lnTo>
                  <a:pt x="24063" y="1828800"/>
                </a:lnTo>
                <a:lnTo>
                  <a:pt x="96253" y="1828800"/>
                </a:lnTo>
                <a:lnTo>
                  <a:pt x="96253" y="2213810"/>
                </a:lnTo>
                <a:lnTo>
                  <a:pt x="794084" y="2237873"/>
                </a:lnTo>
                <a:lnTo>
                  <a:pt x="794084" y="2069431"/>
                </a:lnTo>
                <a:lnTo>
                  <a:pt x="1106905" y="2069431"/>
                </a:lnTo>
                <a:lnTo>
                  <a:pt x="1106905" y="385010"/>
                </a:lnTo>
                <a:lnTo>
                  <a:pt x="1155032" y="360947"/>
                </a:lnTo>
                <a:lnTo>
                  <a:pt x="1179095" y="24063"/>
                </a:lnTo>
                <a:lnTo>
                  <a:pt x="1179095" y="24063"/>
                </a:lnTo>
                <a:lnTo>
                  <a:pt x="1130968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9972421" y="4138863"/>
            <a:ext cx="4764505" cy="625642"/>
          </a:xfrm>
          <a:custGeom>
            <a:avLst/>
            <a:gdLst>
              <a:gd name="connsiteX0" fmla="*/ 96253 w 4764505"/>
              <a:gd name="connsiteY0" fmla="*/ 144379 h 625642"/>
              <a:gd name="connsiteX1" fmla="*/ 0 w 4764505"/>
              <a:gd name="connsiteY1" fmla="*/ 216569 h 625642"/>
              <a:gd name="connsiteX2" fmla="*/ 48126 w 4764505"/>
              <a:gd name="connsiteY2" fmla="*/ 601579 h 625642"/>
              <a:gd name="connsiteX3" fmla="*/ 794084 w 4764505"/>
              <a:gd name="connsiteY3" fmla="*/ 625642 h 625642"/>
              <a:gd name="connsiteX4" fmla="*/ 818147 w 4764505"/>
              <a:gd name="connsiteY4" fmla="*/ 288758 h 625642"/>
              <a:gd name="connsiteX5" fmla="*/ 4764505 w 4764505"/>
              <a:gd name="connsiteY5" fmla="*/ 312821 h 625642"/>
              <a:gd name="connsiteX6" fmla="*/ 4740442 w 4764505"/>
              <a:gd name="connsiteY6" fmla="*/ 72190 h 625642"/>
              <a:gd name="connsiteX7" fmla="*/ 770021 w 4764505"/>
              <a:gd name="connsiteY7" fmla="*/ 0 h 625642"/>
              <a:gd name="connsiteX8" fmla="*/ 770021 w 4764505"/>
              <a:gd name="connsiteY8" fmla="*/ 168442 h 625642"/>
              <a:gd name="connsiteX9" fmla="*/ 96253 w 4764505"/>
              <a:gd name="connsiteY9" fmla="*/ 144379 h 6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4505" h="625642">
                <a:moveTo>
                  <a:pt x="96253" y="144379"/>
                </a:moveTo>
                <a:lnTo>
                  <a:pt x="0" y="216569"/>
                </a:lnTo>
                <a:lnTo>
                  <a:pt x="48126" y="601579"/>
                </a:lnTo>
                <a:lnTo>
                  <a:pt x="794084" y="625642"/>
                </a:lnTo>
                <a:lnTo>
                  <a:pt x="818147" y="288758"/>
                </a:lnTo>
                <a:lnTo>
                  <a:pt x="4764505" y="312821"/>
                </a:lnTo>
                <a:lnTo>
                  <a:pt x="4740442" y="72190"/>
                </a:lnTo>
                <a:lnTo>
                  <a:pt x="770021" y="0"/>
                </a:lnTo>
                <a:lnTo>
                  <a:pt x="770021" y="168442"/>
                </a:lnTo>
                <a:lnTo>
                  <a:pt x="96253" y="144379"/>
                </a:lnTo>
                <a:close/>
              </a:path>
            </a:pathLst>
          </a:custGeom>
          <a:solidFill>
            <a:schemeClr val="accent4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831800" y="483513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5831800" y="533400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505786"/>
              </p:ext>
            </p:extLst>
          </p:nvPr>
        </p:nvGraphicFramePr>
        <p:xfrm>
          <a:off x="11653705" y="900096"/>
          <a:ext cx="4124589" cy="4769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863"/>
                <a:gridCol w="1374863"/>
                <a:gridCol w="1374863"/>
              </a:tblGrid>
              <a:tr h="880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Floor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Cooling [tons]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Heating [MBH]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  <a:tr h="429644">
                <a:tc>
                  <a:txBody>
                    <a:bodyPr/>
                    <a:lstStyle/>
                    <a:p>
                      <a:pPr marL="0" marR="0" indent="279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20.8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106.9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  <a:tr h="429644">
                <a:tc>
                  <a:txBody>
                    <a:bodyPr/>
                    <a:lstStyle/>
                    <a:p>
                      <a:pPr marL="0" marR="0" indent="279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40.4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59.5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  <a:tr h="429644">
                <a:tc>
                  <a:txBody>
                    <a:bodyPr/>
                    <a:lstStyle/>
                    <a:p>
                      <a:pPr marL="0" marR="0" indent="279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39.0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60.4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  <a:tr h="429644">
                <a:tc>
                  <a:txBody>
                    <a:bodyPr/>
                    <a:lstStyle/>
                    <a:p>
                      <a:pPr marL="0" marR="0" indent="279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39.6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56.2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  <a:tr h="429644">
                <a:tc>
                  <a:txBody>
                    <a:bodyPr/>
                    <a:lstStyle/>
                    <a:p>
                      <a:pPr marL="0" marR="0" indent="279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42.9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61.3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  <a:tr h="429644">
                <a:tc>
                  <a:txBody>
                    <a:bodyPr/>
                    <a:lstStyle/>
                    <a:p>
                      <a:pPr marL="0" marR="0" indent="279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41.1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60.7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  <a:tr h="429644">
                <a:tc>
                  <a:txBody>
                    <a:bodyPr/>
                    <a:lstStyle/>
                    <a:p>
                      <a:pPr marL="0" marR="0" indent="279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40.3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61.1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  <a:tr h="429644">
                <a:tc>
                  <a:txBody>
                    <a:bodyPr/>
                    <a:lstStyle/>
                    <a:p>
                      <a:pPr marL="0" marR="0" indent="279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33.8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51.5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  <a:tr h="451127">
                <a:tc>
                  <a:txBody>
                    <a:bodyPr/>
                    <a:lstStyle/>
                    <a:p>
                      <a:pPr marL="0" marR="0" indent="279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35.4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53.4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4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78105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Mechanical Depth:</a:t>
            </a:r>
            <a:endParaRPr lang="en-US" sz="2400" b="1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VRF Design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Dedicated Outdoor Air System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Evaluation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Acoustics Breadth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Mechanical Depth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Loads by Floor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0" y="136358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Zone Design</a:t>
            </a:r>
            <a:endParaRPr lang="en-US" sz="4000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258924"/>
              </p:ext>
            </p:extLst>
          </p:nvPr>
        </p:nvGraphicFramePr>
        <p:xfrm>
          <a:off x="11653705" y="900096"/>
          <a:ext cx="4124589" cy="4769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863"/>
                <a:gridCol w="1374863"/>
                <a:gridCol w="1374863"/>
              </a:tblGrid>
              <a:tr h="880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Floor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Cooling [tons]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Heating [MBH]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  <a:tr h="429644">
                <a:tc>
                  <a:txBody>
                    <a:bodyPr/>
                    <a:lstStyle/>
                    <a:p>
                      <a:pPr marL="0" marR="0" indent="279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20.8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106.9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  <a:tr h="429644">
                <a:tc>
                  <a:txBody>
                    <a:bodyPr/>
                    <a:lstStyle/>
                    <a:p>
                      <a:pPr marL="0" marR="0" indent="279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40.4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59.5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  <a:tr h="429644">
                <a:tc>
                  <a:txBody>
                    <a:bodyPr/>
                    <a:lstStyle/>
                    <a:p>
                      <a:pPr marL="0" marR="0" indent="279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39.0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60.4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  <a:tr h="429644">
                <a:tc>
                  <a:txBody>
                    <a:bodyPr/>
                    <a:lstStyle/>
                    <a:p>
                      <a:pPr marL="0" marR="0" indent="279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39.6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56.2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  <a:tr h="429644">
                <a:tc>
                  <a:txBody>
                    <a:bodyPr/>
                    <a:lstStyle/>
                    <a:p>
                      <a:pPr marL="0" marR="0" indent="279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42.9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61.3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  <a:tr h="429644">
                <a:tc>
                  <a:txBody>
                    <a:bodyPr/>
                    <a:lstStyle/>
                    <a:p>
                      <a:pPr marL="0" marR="0" indent="279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41.1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60.7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  <a:tr h="429644">
                <a:tc>
                  <a:txBody>
                    <a:bodyPr/>
                    <a:lstStyle/>
                    <a:p>
                      <a:pPr marL="0" marR="0" indent="279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40.3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61.1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  <a:tr h="429644">
                <a:tc>
                  <a:txBody>
                    <a:bodyPr/>
                    <a:lstStyle/>
                    <a:p>
                      <a:pPr marL="0" marR="0" indent="279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33.8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51.5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  <a:tr h="451127">
                <a:tc>
                  <a:txBody>
                    <a:bodyPr/>
                    <a:lstStyle/>
                    <a:p>
                      <a:pPr marL="0" marR="0" indent="279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35.4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53.4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672" marR="154672" marT="0" marB="0" anchor="ctr"/>
                </a:tc>
              </a:tr>
            </a:tbl>
          </a:graphicData>
        </a:graphic>
      </p:graphicFrame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800" y="1600200"/>
            <a:ext cx="6629400" cy="411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183600" y="5112603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Basement Floor Zone Designation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61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78105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Mechanical Depth:</a:t>
            </a:r>
            <a:endParaRPr lang="en-US" sz="2400" b="1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VRF Design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Dedicated Outdoor Air System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Evaluation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Acoustics Breadth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Mechanical Depth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Typical Zone Layout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0" y="-182880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Zone Design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12" y="1219200"/>
            <a:ext cx="7342175" cy="376049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489" y="0"/>
            <a:ext cx="2912511" cy="1492856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530" y="0"/>
            <a:ext cx="2916936" cy="1490472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200" y="1524000"/>
            <a:ext cx="2916936" cy="1490472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509" y="1524000"/>
            <a:ext cx="2916936" cy="1490472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489" y="3079144"/>
            <a:ext cx="2912511" cy="1492856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666" y="3048000"/>
            <a:ext cx="2916936" cy="1490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116800" y="1066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4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Floor</a:t>
            </a:r>
            <a:endParaRPr lang="en-US" sz="1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3529757" y="1143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5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Floor</a:t>
            </a:r>
            <a:endParaRPr lang="en-US" sz="1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0175220" y="2667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6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Floor</a:t>
            </a:r>
            <a:endParaRPr lang="en-US" sz="1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3469600" y="2667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7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Floor</a:t>
            </a:r>
            <a:endParaRPr lang="en-US" sz="1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237116" y="4267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8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Floor</a:t>
            </a:r>
            <a:endParaRPr lang="en-US" sz="1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3469600" y="4278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9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Floor</a:t>
            </a:r>
            <a:endParaRPr lang="en-US" sz="1800" b="1" dirty="0"/>
          </a:p>
        </p:txBody>
      </p:sp>
      <p:pic>
        <p:nvPicPr>
          <p:cNvPr id="30" name="Picture 2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0" y="4605528"/>
            <a:ext cx="2916936" cy="149047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834709" y="5802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10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Floor</a:t>
            </a:r>
            <a:endParaRPr lang="en-US" sz="1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2420599" y="4795024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Floor Zone Designation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95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78105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Mechanical Depth:</a:t>
            </a:r>
            <a:endParaRPr lang="en-US" sz="2400" b="1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VRF Design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Dedicated Outdoor Air System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Evaluation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Acoustics Breadth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Mechanical Depth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Condenser Schedule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0" y="136358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General Design Requirements</a:t>
            </a:r>
            <a:endParaRPr lang="en-US" sz="40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375135"/>
              </p:ext>
            </p:extLst>
          </p:nvPr>
        </p:nvGraphicFramePr>
        <p:xfrm>
          <a:off x="9487823" y="914400"/>
          <a:ext cx="8456354" cy="4574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662"/>
                <a:gridCol w="2996346"/>
                <a:gridCol w="2996346"/>
              </a:tblGrid>
              <a:tr h="41107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Floor/Units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Condenser Unit Sizes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9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Interior Zone [tons]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Exterior Zone [tons]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</a:tr>
              <a:tr h="391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F0/CU-1,CU-2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20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-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</a:tr>
              <a:tr h="391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F3/CU-3,CU-4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10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28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</a:tr>
              <a:tr h="391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F4/CU-5,CU-6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12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26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</a:tr>
              <a:tr h="391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F5/CU-7,CU-8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12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26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</a:tr>
              <a:tr h="391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F6/CU-9,CU-10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12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28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</a:tr>
              <a:tr h="391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F7/CU-11,CU-12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10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28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</a:tr>
              <a:tr h="391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F8/CU-13,CU-14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10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28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</a:tr>
              <a:tr h="391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F9/CU-15,CU-16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8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26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</a:tr>
              <a:tr h="4110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F10/CU-16,CU-17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8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28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939" marR="140939" marT="0" marB="0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8669000" y="1219200"/>
            <a:ext cx="792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540 linear feet of piping between condensing unit and furthest located fan coil unit or </a:t>
            </a:r>
            <a:r>
              <a:rPr lang="en-US" dirty="0" smtClean="0"/>
              <a:t>equivalent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3,280 total one-way piping in the complete piping </a:t>
            </a:r>
            <a:r>
              <a:rPr lang="en-US" dirty="0" smtClean="0"/>
              <a:t>network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164 feet in vertical separation between the condensing unit and the fan coil </a:t>
            </a:r>
            <a:r>
              <a:rPr lang="en-US" dirty="0" smtClean="0"/>
              <a:t>units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49 </a:t>
            </a:r>
            <a:r>
              <a:rPr lang="en-US" dirty="0"/>
              <a:t>feet in vertical separation between fan coil </a:t>
            </a:r>
            <a:r>
              <a:rPr lang="en-US" dirty="0" smtClean="0"/>
              <a:t>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78105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Mechanical Depth:</a:t>
            </a:r>
            <a:endParaRPr lang="en-US" sz="2400" b="1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VRF Design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Dedicated Outdoor Air System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Evaluation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Acoustics Breadth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Mechanical Depth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Evaluation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3989" y="145396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System Power Requirements</a:t>
            </a:r>
            <a:endParaRPr lang="en-US" sz="4000" dirty="0">
              <a:solidFill>
                <a:schemeClr val="accent1"/>
              </a:solidFill>
            </a:endParaRPr>
          </a:p>
        </p:txBody>
      </p:sp>
      <p:graphicFrame>
        <p:nvGraphicFramePr>
          <p:cNvPr id="12" name="Char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914601"/>
              </p:ext>
            </p:extLst>
          </p:nvPr>
        </p:nvGraphicFramePr>
        <p:xfrm>
          <a:off x="10018885" y="914400"/>
          <a:ext cx="7394229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291792"/>
              </p:ext>
            </p:extLst>
          </p:nvPr>
        </p:nvGraphicFramePr>
        <p:xfrm>
          <a:off x="19050000" y="914400"/>
          <a:ext cx="8138160" cy="505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04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78105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Mechanical Depth:</a:t>
            </a:r>
            <a:endParaRPr lang="en-US" sz="2400" b="1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VRF Design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Dedicated Outdoor Air System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Evaluation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Acoustics Breadth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Mechanical Depth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Evaluation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3989" y="145396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System Power Requirements</a:t>
            </a:r>
            <a:endParaRPr lang="en-US" sz="4000" dirty="0">
              <a:solidFill>
                <a:schemeClr val="accent1"/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882570"/>
              </p:ext>
            </p:extLst>
          </p:nvPr>
        </p:nvGraphicFramePr>
        <p:xfrm>
          <a:off x="19050000" y="914400"/>
          <a:ext cx="8138160" cy="505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954535"/>
              </p:ext>
            </p:extLst>
          </p:nvPr>
        </p:nvGraphicFramePr>
        <p:xfrm>
          <a:off x="10018885" y="914400"/>
          <a:ext cx="7394229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96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78105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Mechanical Depth:</a:t>
            </a:r>
            <a:endParaRPr lang="en-US" sz="2400" b="1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VRF Design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  <a:cs typeface="+mn-cs"/>
              </a:rPr>
              <a:t>Dedicated Outdoor Air System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Evaluation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Acoustics Breadth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Mechanical Depth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Required Airflow Comparison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0" y="136358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Fan Utilization</a:t>
            </a:r>
            <a:endParaRPr lang="en-US" sz="4000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569579"/>
              </p:ext>
            </p:extLst>
          </p:nvPr>
        </p:nvGraphicFramePr>
        <p:xfrm>
          <a:off x="10210800" y="844244"/>
          <a:ext cx="6324600" cy="5328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150"/>
                <a:gridCol w="1581150"/>
                <a:gridCol w="1581150"/>
                <a:gridCol w="1581150"/>
              </a:tblGrid>
              <a:tr h="42580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Floor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Required Airflow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6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Original Design [cfm]</a:t>
                      </a:r>
                      <a:endParaRPr lang="en-US" sz="2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Redesign [cfm]</a:t>
                      </a:r>
                      <a:endParaRPr lang="en-US" sz="2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Percent Difference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ctr"/>
                </a:tc>
              </a:tr>
              <a:tr h="3749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effectLst/>
                        </a:rPr>
                        <a:t>Basement</a:t>
                      </a:r>
                      <a:endParaRPr lang="en-US" sz="2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10929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8912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18.46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</a:tr>
              <a:tr h="3749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effectLst/>
                        </a:rPr>
                        <a:t>Third</a:t>
                      </a:r>
                      <a:endParaRPr lang="en-US" sz="2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25854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25225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2.43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</a:tr>
              <a:tr h="3749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effectLst/>
                        </a:rPr>
                        <a:t>Fourth</a:t>
                      </a:r>
                      <a:endParaRPr lang="en-US" sz="2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25498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18438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27.69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</a:tr>
              <a:tr h="3749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effectLst/>
                        </a:rPr>
                        <a:t>Fifth</a:t>
                      </a:r>
                      <a:endParaRPr lang="en-US" sz="2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25829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21691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16.02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</a:tr>
              <a:tr h="3749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effectLst/>
                        </a:rPr>
                        <a:t>Sixth</a:t>
                      </a:r>
                      <a:endParaRPr lang="en-US" sz="2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26242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23180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11.67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</a:tr>
              <a:tr h="3749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effectLst/>
                        </a:rPr>
                        <a:t>Seventh</a:t>
                      </a:r>
                      <a:endParaRPr lang="en-US" sz="2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25692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21704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15.52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</a:tr>
              <a:tr h="3749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effectLst/>
                        </a:rPr>
                        <a:t>Eighth</a:t>
                      </a:r>
                      <a:endParaRPr lang="en-US" sz="2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26070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25412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2.52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</a:tr>
              <a:tr h="3749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effectLst/>
                        </a:rPr>
                        <a:t>Ninth</a:t>
                      </a:r>
                      <a:endParaRPr lang="en-US" sz="2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23254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19379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16.66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</a:tr>
              <a:tr h="3749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Tenth</a:t>
                      </a:r>
                      <a:endParaRPr lang="en-US" sz="2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23039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20708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10.12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</a:tr>
              <a:tr h="393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Total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212407</a:t>
                      </a:r>
                      <a:endParaRPr lang="en-US" sz="2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</a:rPr>
                        <a:t>184648</a:t>
                      </a:r>
                      <a:endParaRPr lang="en-US" sz="2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13.07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991" marR="134991" marT="0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295069"/>
              </p:ext>
            </p:extLst>
          </p:nvPr>
        </p:nvGraphicFramePr>
        <p:xfrm>
          <a:off x="19507200" y="1468874"/>
          <a:ext cx="6400799" cy="32004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789471"/>
                <a:gridCol w="2305664"/>
                <a:gridCol w="2305664"/>
              </a:tblGrid>
              <a:tr h="91440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/>
                      </a:r>
                      <a:br>
                        <a:rPr lang="en-US" sz="2600" dirty="0">
                          <a:effectLst/>
                        </a:rPr>
                      </a:br>
                      <a:r>
                        <a:rPr lang="en-US" sz="2600" dirty="0">
                          <a:effectLst/>
                        </a:rPr>
                        <a:t>Fan Energy Savings</a:t>
                      </a:r>
                      <a:endParaRPr lang="en-US" sz="2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836" marR="162836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>
                          <a:effectLst/>
                        </a:rPr>
                        <a:t>Original Design [kBtu/yr]</a:t>
                      </a:r>
                      <a:endParaRPr lang="en-US" sz="2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836" marR="1628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Redesign [kBtu/yr]</a:t>
                      </a:r>
                      <a:endParaRPr lang="en-US" sz="2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836" marR="1628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Energy Saved [</a:t>
                      </a:r>
                      <a:r>
                        <a:rPr lang="en-US" sz="2600" dirty="0" err="1">
                          <a:effectLst/>
                        </a:rPr>
                        <a:t>kBtu</a:t>
                      </a:r>
                      <a:r>
                        <a:rPr lang="en-US" sz="2600" dirty="0">
                          <a:effectLst/>
                        </a:rPr>
                        <a:t>/</a:t>
                      </a:r>
                      <a:r>
                        <a:rPr lang="en-US" sz="2600" dirty="0" err="1">
                          <a:effectLst/>
                        </a:rPr>
                        <a:t>yr</a:t>
                      </a:r>
                      <a:r>
                        <a:rPr lang="en-US" sz="2600" dirty="0">
                          <a:effectLst/>
                        </a:rPr>
                        <a:t>]</a:t>
                      </a:r>
                      <a:endParaRPr lang="en-US" sz="2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836" marR="162836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effectLst/>
                        </a:rPr>
                        <a:t>969,700</a:t>
                      </a:r>
                      <a:endParaRPr lang="en-US" sz="2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836" marR="1628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741,400</a:t>
                      </a:r>
                      <a:endParaRPr lang="en-US" sz="2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836" marR="1628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</a:rPr>
                        <a:t>228,300</a:t>
                      </a:r>
                      <a:endParaRPr lang="en-US" sz="2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836" marR="16283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3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78105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Mechanical Depth:</a:t>
            </a:r>
            <a:endParaRPr lang="en-US" sz="2400" b="1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VRF Design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Dedicated Outdoor Air System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Evaluation</a:t>
            </a:r>
            <a:endParaRPr lang="en-US" sz="2400" b="1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Acoustics Breadth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Mechanical Depth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Energy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0" y="136358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Emissions</a:t>
            </a:r>
            <a:endParaRPr lang="en-US" sz="40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646414"/>
              </p:ext>
            </p:extLst>
          </p:nvPr>
        </p:nvGraphicFramePr>
        <p:xfrm>
          <a:off x="10287000" y="934453"/>
          <a:ext cx="6757967" cy="2560319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2680278"/>
                <a:gridCol w="1397409"/>
                <a:gridCol w="1397409"/>
                <a:gridCol w="1282871"/>
              </a:tblGrid>
              <a:tr h="719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Energy Consumption Breakdown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Existing [kBtu/yr]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Redesign [kBtu/yr]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Reduction [kBtu/yr]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</a:tr>
              <a:tr h="368215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Heating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2796067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98689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2697378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</a:tr>
              <a:tr h="368215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Cooling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3351931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2496724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855207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</a:tr>
              <a:tr h="368215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Fans &amp; Pumps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969706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741378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228328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</a:tr>
              <a:tr h="368215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Lighting &amp; Receptacle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5742841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5742841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 smtClean="0">
                          <a:effectLst/>
                        </a:rPr>
                        <a:t>-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</a:tr>
              <a:tr h="368215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Total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12860545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9079632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</a:rPr>
                        <a:t>3780913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86" marR="17186" marT="17186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29900" y="3833145"/>
            <a:ext cx="617220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Total Operating Cost:</a:t>
            </a:r>
          </a:p>
          <a:p>
            <a:endParaRPr lang="en-US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Existing:	$298,360/year, 	$1.55/ft</a:t>
            </a:r>
            <a:r>
              <a:rPr lang="en-US" baseline="30000" dirty="0" smtClean="0">
                <a:solidFill>
                  <a:schemeClr val="accent6"/>
                </a:solidFill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Redesign:	$179,028/year, 	$0.93/ft</a:t>
            </a:r>
            <a:r>
              <a:rPr lang="en-US" baseline="30000" dirty="0" smtClean="0">
                <a:solidFill>
                  <a:schemeClr val="accent6"/>
                </a:solidFill>
              </a:rPr>
              <a:t>2</a:t>
            </a:r>
          </a:p>
          <a:p>
            <a:endParaRPr lang="en-US" baseline="30000" dirty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6"/>
                </a:solidFill>
              </a:rPr>
              <a:t>Total Annual Savings: $119,332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0" y="1119584"/>
            <a:ext cx="8077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Existing CO</a:t>
            </a:r>
            <a:r>
              <a:rPr lang="en-US" baseline="-25000" dirty="0" smtClean="0">
                <a:solidFill>
                  <a:schemeClr val="accent6"/>
                </a:solidFill>
              </a:rPr>
              <a:t>2 </a:t>
            </a:r>
            <a:r>
              <a:rPr lang="en-US" dirty="0" smtClean="0">
                <a:solidFill>
                  <a:schemeClr val="accent6"/>
                </a:solidFill>
              </a:rPr>
              <a:t>Equivalent Production: 		6,153,002 </a:t>
            </a:r>
            <a:r>
              <a:rPr lang="en-US" dirty="0" err="1" smtClean="0">
                <a:solidFill>
                  <a:schemeClr val="accent6"/>
                </a:solidFill>
              </a:rPr>
              <a:t>lbm</a:t>
            </a:r>
            <a:r>
              <a:rPr lang="en-US" dirty="0" smtClean="0">
                <a:solidFill>
                  <a:schemeClr val="accent6"/>
                </a:solidFill>
              </a:rPr>
              <a:t>/year</a:t>
            </a:r>
          </a:p>
          <a:p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Redesign CO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Equivalent Production:	3,951,153 </a:t>
            </a:r>
            <a:r>
              <a:rPr lang="en-US" dirty="0" err="1" smtClean="0">
                <a:solidFill>
                  <a:schemeClr val="accent6"/>
                </a:solidFill>
              </a:rPr>
              <a:t>lbm</a:t>
            </a:r>
            <a:r>
              <a:rPr lang="en-US" dirty="0" smtClean="0">
                <a:solidFill>
                  <a:schemeClr val="accent6"/>
                </a:solidFill>
              </a:rPr>
              <a:t>/year</a:t>
            </a:r>
          </a:p>
          <a:p>
            <a:endParaRPr lang="en-US" b="1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6"/>
                </a:solidFill>
              </a:rPr>
              <a:t>Total Reduction:	2,201,849 </a:t>
            </a:r>
            <a:r>
              <a:rPr lang="en-US" b="1" dirty="0" err="1" smtClean="0">
                <a:solidFill>
                  <a:schemeClr val="accent6"/>
                </a:solidFill>
              </a:rPr>
              <a:t>lbm</a:t>
            </a:r>
            <a:r>
              <a:rPr lang="en-US" b="1" dirty="0" smtClean="0">
                <a:solidFill>
                  <a:schemeClr val="accent6"/>
                </a:solidFill>
              </a:rPr>
              <a:t>/year 	~64% Decrease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55916" y="3125259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Occupant Comfort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0" y="4115273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It is implied VRF Heat Recovery system design creates increased controllability by allowing simultaneous heating and cooling for occupant comfort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7810500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Project </a:t>
            </a:r>
            <a:r>
              <a:rPr lang="en-US" sz="2400" b="1" dirty="0" smtClean="0">
                <a:latin typeface="+mn-lt"/>
              </a:rPr>
              <a:t>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Thesis </a:t>
            </a:r>
            <a:r>
              <a:rPr lang="en-US" sz="2400" b="1" dirty="0">
                <a:latin typeface="+mn-lt"/>
              </a:rPr>
              <a:t>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Mechanical Depth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VRF System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Dedicated Outdoor Air System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Evaluation</a:t>
            </a:r>
            <a:endParaRPr lang="en-US" sz="2400" b="1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Acoustics Breadth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VRF Indoor Units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Design </a:t>
            </a:r>
            <a:r>
              <a:rPr lang="en-US" sz="2400" b="1" dirty="0">
                <a:latin typeface="+mn-lt"/>
              </a:rPr>
              <a:t>Criteria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Room Noise </a:t>
            </a:r>
            <a:r>
              <a:rPr lang="en-US" sz="2400" b="1" dirty="0" smtClean="0">
                <a:latin typeface="+mn-lt"/>
              </a:rPr>
              <a:t>Criteria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Conclusion</a:t>
            </a:r>
            <a:endParaRPr lang="en-US" sz="2400" b="1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524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Presentation Outline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801" y="-4325597"/>
            <a:ext cx="7126546" cy="371299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1079326" y="-3363071"/>
            <a:ext cx="4283242" cy="1708484"/>
          </a:xfrm>
          <a:custGeom>
            <a:avLst/>
            <a:gdLst>
              <a:gd name="connsiteX0" fmla="*/ 4211053 w 4283242"/>
              <a:gd name="connsiteY0" fmla="*/ 0 h 1708484"/>
              <a:gd name="connsiteX1" fmla="*/ 0 w 4283242"/>
              <a:gd name="connsiteY1" fmla="*/ 0 h 1708484"/>
              <a:gd name="connsiteX2" fmla="*/ 0 w 4283242"/>
              <a:gd name="connsiteY2" fmla="*/ 1684421 h 1708484"/>
              <a:gd name="connsiteX3" fmla="*/ 3585411 w 4283242"/>
              <a:gd name="connsiteY3" fmla="*/ 1708484 h 1708484"/>
              <a:gd name="connsiteX4" fmla="*/ 4283242 w 4283242"/>
              <a:gd name="connsiteY4" fmla="*/ 794084 h 1708484"/>
              <a:gd name="connsiteX5" fmla="*/ 4283242 w 4283242"/>
              <a:gd name="connsiteY5" fmla="*/ 0 h 1708484"/>
              <a:gd name="connsiteX6" fmla="*/ 4211053 w 4283242"/>
              <a:gd name="connsiteY6" fmla="*/ 0 h 170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3242" h="1708484">
                <a:moveTo>
                  <a:pt x="4211053" y="0"/>
                </a:moveTo>
                <a:lnTo>
                  <a:pt x="0" y="0"/>
                </a:lnTo>
                <a:lnTo>
                  <a:pt x="0" y="1684421"/>
                </a:lnTo>
                <a:lnTo>
                  <a:pt x="3585411" y="1708484"/>
                </a:lnTo>
                <a:lnTo>
                  <a:pt x="4283242" y="794084"/>
                </a:lnTo>
                <a:lnTo>
                  <a:pt x="4283242" y="0"/>
                </a:lnTo>
                <a:lnTo>
                  <a:pt x="4211053" y="0"/>
                </a:lnTo>
                <a:close/>
              </a:path>
            </a:pathLst>
          </a:custGeom>
          <a:solidFill>
            <a:schemeClr val="accent6">
              <a:alpha val="2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664737" y="-4133092"/>
            <a:ext cx="1515979" cy="3200400"/>
          </a:xfrm>
          <a:custGeom>
            <a:avLst/>
            <a:gdLst>
              <a:gd name="connsiteX0" fmla="*/ 697831 w 1515979"/>
              <a:gd name="connsiteY0" fmla="*/ 0 h 3200400"/>
              <a:gd name="connsiteX1" fmla="*/ 745958 w 1515979"/>
              <a:gd name="connsiteY1" fmla="*/ 1588168 h 3200400"/>
              <a:gd name="connsiteX2" fmla="*/ 0 w 1515979"/>
              <a:gd name="connsiteY2" fmla="*/ 2454442 h 3200400"/>
              <a:gd name="connsiteX3" fmla="*/ 0 w 1515979"/>
              <a:gd name="connsiteY3" fmla="*/ 2695074 h 3200400"/>
              <a:gd name="connsiteX4" fmla="*/ 697831 w 1515979"/>
              <a:gd name="connsiteY4" fmla="*/ 2695074 h 3200400"/>
              <a:gd name="connsiteX5" fmla="*/ 697831 w 1515979"/>
              <a:gd name="connsiteY5" fmla="*/ 3200400 h 3200400"/>
              <a:gd name="connsiteX6" fmla="*/ 938463 w 1515979"/>
              <a:gd name="connsiteY6" fmla="*/ 3176337 h 3200400"/>
              <a:gd name="connsiteX7" fmla="*/ 938463 w 1515979"/>
              <a:gd name="connsiteY7" fmla="*/ 2911642 h 3200400"/>
              <a:gd name="connsiteX8" fmla="*/ 1419726 w 1515979"/>
              <a:gd name="connsiteY8" fmla="*/ 2887579 h 3200400"/>
              <a:gd name="connsiteX9" fmla="*/ 1515979 w 1515979"/>
              <a:gd name="connsiteY9" fmla="*/ 2598821 h 3200400"/>
              <a:gd name="connsiteX10" fmla="*/ 1347537 w 1515979"/>
              <a:gd name="connsiteY10" fmla="*/ 2021305 h 3200400"/>
              <a:gd name="connsiteX11" fmla="*/ 1227221 w 1515979"/>
              <a:gd name="connsiteY11" fmla="*/ 2069432 h 3200400"/>
              <a:gd name="connsiteX12" fmla="*/ 938463 w 1515979"/>
              <a:gd name="connsiteY12" fmla="*/ 1155032 h 3200400"/>
              <a:gd name="connsiteX13" fmla="*/ 962526 w 1515979"/>
              <a:gd name="connsiteY13" fmla="*/ 0 h 3200400"/>
              <a:gd name="connsiteX14" fmla="*/ 697831 w 1515979"/>
              <a:gd name="connsiteY1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5979" h="3200400">
                <a:moveTo>
                  <a:pt x="697831" y="0"/>
                </a:moveTo>
                <a:lnTo>
                  <a:pt x="745958" y="1588168"/>
                </a:lnTo>
                <a:lnTo>
                  <a:pt x="0" y="2454442"/>
                </a:lnTo>
                <a:lnTo>
                  <a:pt x="0" y="2695074"/>
                </a:lnTo>
                <a:lnTo>
                  <a:pt x="697831" y="2695074"/>
                </a:lnTo>
                <a:lnTo>
                  <a:pt x="697831" y="3200400"/>
                </a:lnTo>
                <a:lnTo>
                  <a:pt x="938463" y="3176337"/>
                </a:lnTo>
                <a:lnTo>
                  <a:pt x="938463" y="2911642"/>
                </a:lnTo>
                <a:lnTo>
                  <a:pt x="1419726" y="2887579"/>
                </a:lnTo>
                <a:lnTo>
                  <a:pt x="1515979" y="2598821"/>
                </a:lnTo>
                <a:lnTo>
                  <a:pt x="1347537" y="2021305"/>
                </a:lnTo>
                <a:lnTo>
                  <a:pt x="1227221" y="2069432"/>
                </a:lnTo>
                <a:lnTo>
                  <a:pt x="938463" y="1155032"/>
                </a:lnTo>
                <a:lnTo>
                  <a:pt x="962526" y="0"/>
                </a:lnTo>
                <a:lnTo>
                  <a:pt x="697831" y="0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1127453" y="-4133092"/>
            <a:ext cx="4235115" cy="794084"/>
          </a:xfrm>
          <a:custGeom>
            <a:avLst/>
            <a:gdLst>
              <a:gd name="connsiteX0" fmla="*/ 4235115 w 4235115"/>
              <a:gd name="connsiteY0" fmla="*/ 794084 h 794084"/>
              <a:gd name="connsiteX1" fmla="*/ 0 w 4235115"/>
              <a:gd name="connsiteY1" fmla="*/ 745958 h 794084"/>
              <a:gd name="connsiteX2" fmla="*/ 24063 w 4235115"/>
              <a:gd name="connsiteY2" fmla="*/ 385011 h 794084"/>
              <a:gd name="connsiteX3" fmla="*/ 3056021 w 4235115"/>
              <a:gd name="connsiteY3" fmla="*/ 385011 h 794084"/>
              <a:gd name="connsiteX4" fmla="*/ 3031958 w 4235115"/>
              <a:gd name="connsiteY4" fmla="*/ 24063 h 794084"/>
              <a:gd name="connsiteX5" fmla="*/ 4235115 w 4235115"/>
              <a:gd name="connsiteY5" fmla="*/ 0 h 794084"/>
              <a:gd name="connsiteX6" fmla="*/ 4235115 w 4235115"/>
              <a:gd name="connsiteY6" fmla="*/ 794084 h 79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5115" h="794084">
                <a:moveTo>
                  <a:pt x="4235115" y="794084"/>
                </a:moveTo>
                <a:lnTo>
                  <a:pt x="0" y="745958"/>
                </a:lnTo>
                <a:lnTo>
                  <a:pt x="24063" y="385011"/>
                </a:lnTo>
                <a:lnTo>
                  <a:pt x="3056021" y="385011"/>
                </a:lnTo>
                <a:lnTo>
                  <a:pt x="3031958" y="24063"/>
                </a:lnTo>
                <a:lnTo>
                  <a:pt x="4235115" y="0"/>
                </a:lnTo>
                <a:lnTo>
                  <a:pt x="4235115" y="79408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9972421" y="-3748081"/>
            <a:ext cx="1179095" cy="2237873"/>
          </a:xfrm>
          <a:custGeom>
            <a:avLst/>
            <a:gdLst>
              <a:gd name="connsiteX0" fmla="*/ 1130968 w 1179095"/>
              <a:gd name="connsiteY0" fmla="*/ 0 h 2237873"/>
              <a:gd name="connsiteX1" fmla="*/ 721895 w 1179095"/>
              <a:gd name="connsiteY1" fmla="*/ 48126 h 2237873"/>
              <a:gd name="connsiteX2" fmla="*/ 745958 w 1179095"/>
              <a:gd name="connsiteY2" fmla="*/ 1251284 h 2237873"/>
              <a:gd name="connsiteX3" fmla="*/ 0 w 1179095"/>
              <a:gd name="connsiteY3" fmla="*/ 1251284 h 2237873"/>
              <a:gd name="connsiteX4" fmla="*/ 24063 w 1179095"/>
              <a:gd name="connsiteY4" fmla="*/ 1828800 h 2237873"/>
              <a:gd name="connsiteX5" fmla="*/ 96253 w 1179095"/>
              <a:gd name="connsiteY5" fmla="*/ 1828800 h 2237873"/>
              <a:gd name="connsiteX6" fmla="*/ 96253 w 1179095"/>
              <a:gd name="connsiteY6" fmla="*/ 2213810 h 2237873"/>
              <a:gd name="connsiteX7" fmla="*/ 794084 w 1179095"/>
              <a:gd name="connsiteY7" fmla="*/ 2237873 h 2237873"/>
              <a:gd name="connsiteX8" fmla="*/ 794084 w 1179095"/>
              <a:gd name="connsiteY8" fmla="*/ 2069431 h 2237873"/>
              <a:gd name="connsiteX9" fmla="*/ 1106905 w 1179095"/>
              <a:gd name="connsiteY9" fmla="*/ 2069431 h 2237873"/>
              <a:gd name="connsiteX10" fmla="*/ 1106905 w 1179095"/>
              <a:gd name="connsiteY10" fmla="*/ 385010 h 2237873"/>
              <a:gd name="connsiteX11" fmla="*/ 1155032 w 1179095"/>
              <a:gd name="connsiteY11" fmla="*/ 360947 h 2237873"/>
              <a:gd name="connsiteX12" fmla="*/ 1179095 w 1179095"/>
              <a:gd name="connsiteY12" fmla="*/ 24063 h 2237873"/>
              <a:gd name="connsiteX13" fmla="*/ 1179095 w 1179095"/>
              <a:gd name="connsiteY13" fmla="*/ 24063 h 2237873"/>
              <a:gd name="connsiteX14" fmla="*/ 1130968 w 1179095"/>
              <a:gd name="connsiteY14" fmla="*/ 0 h 22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9095" h="2237873">
                <a:moveTo>
                  <a:pt x="1130968" y="0"/>
                </a:moveTo>
                <a:lnTo>
                  <a:pt x="721895" y="48126"/>
                </a:lnTo>
                <a:lnTo>
                  <a:pt x="745958" y="1251284"/>
                </a:lnTo>
                <a:lnTo>
                  <a:pt x="0" y="1251284"/>
                </a:lnTo>
                <a:lnTo>
                  <a:pt x="24063" y="1828800"/>
                </a:lnTo>
                <a:lnTo>
                  <a:pt x="96253" y="1828800"/>
                </a:lnTo>
                <a:lnTo>
                  <a:pt x="96253" y="2213810"/>
                </a:lnTo>
                <a:lnTo>
                  <a:pt x="794084" y="2237873"/>
                </a:lnTo>
                <a:lnTo>
                  <a:pt x="794084" y="2069431"/>
                </a:lnTo>
                <a:lnTo>
                  <a:pt x="1106905" y="2069431"/>
                </a:lnTo>
                <a:lnTo>
                  <a:pt x="1106905" y="385010"/>
                </a:lnTo>
                <a:lnTo>
                  <a:pt x="1155032" y="360947"/>
                </a:lnTo>
                <a:lnTo>
                  <a:pt x="1179095" y="24063"/>
                </a:lnTo>
                <a:lnTo>
                  <a:pt x="1179095" y="24063"/>
                </a:lnTo>
                <a:lnTo>
                  <a:pt x="1130968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972421" y="-1678650"/>
            <a:ext cx="4764505" cy="625642"/>
          </a:xfrm>
          <a:custGeom>
            <a:avLst/>
            <a:gdLst>
              <a:gd name="connsiteX0" fmla="*/ 96253 w 4764505"/>
              <a:gd name="connsiteY0" fmla="*/ 144379 h 625642"/>
              <a:gd name="connsiteX1" fmla="*/ 0 w 4764505"/>
              <a:gd name="connsiteY1" fmla="*/ 216569 h 625642"/>
              <a:gd name="connsiteX2" fmla="*/ 48126 w 4764505"/>
              <a:gd name="connsiteY2" fmla="*/ 601579 h 625642"/>
              <a:gd name="connsiteX3" fmla="*/ 794084 w 4764505"/>
              <a:gd name="connsiteY3" fmla="*/ 625642 h 625642"/>
              <a:gd name="connsiteX4" fmla="*/ 818147 w 4764505"/>
              <a:gd name="connsiteY4" fmla="*/ 288758 h 625642"/>
              <a:gd name="connsiteX5" fmla="*/ 4764505 w 4764505"/>
              <a:gd name="connsiteY5" fmla="*/ 312821 h 625642"/>
              <a:gd name="connsiteX6" fmla="*/ 4740442 w 4764505"/>
              <a:gd name="connsiteY6" fmla="*/ 72190 h 625642"/>
              <a:gd name="connsiteX7" fmla="*/ 770021 w 4764505"/>
              <a:gd name="connsiteY7" fmla="*/ 0 h 625642"/>
              <a:gd name="connsiteX8" fmla="*/ 770021 w 4764505"/>
              <a:gd name="connsiteY8" fmla="*/ 168442 h 625642"/>
              <a:gd name="connsiteX9" fmla="*/ 96253 w 4764505"/>
              <a:gd name="connsiteY9" fmla="*/ 144379 h 6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4505" h="625642">
                <a:moveTo>
                  <a:pt x="96253" y="144379"/>
                </a:moveTo>
                <a:lnTo>
                  <a:pt x="0" y="216569"/>
                </a:lnTo>
                <a:lnTo>
                  <a:pt x="48126" y="601579"/>
                </a:lnTo>
                <a:lnTo>
                  <a:pt x="794084" y="625642"/>
                </a:lnTo>
                <a:lnTo>
                  <a:pt x="818147" y="288758"/>
                </a:lnTo>
                <a:lnTo>
                  <a:pt x="4764505" y="312821"/>
                </a:lnTo>
                <a:lnTo>
                  <a:pt x="4740442" y="72190"/>
                </a:lnTo>
                <a:lnTo>
                  <a:pt x="770021" y="0"/>
                </a:lnTo>
                <a:lnTo>
                  <a:pt x="770021" y="168442"/>
                </a:lnTo>
                <a:lnTo>
                  <a:pt x="96253" y="144379"/>
                </a:lnTo>
                <a:close/>
              </a:path>
            </a:pathLst>
          </a:custGeom>
          <a:solidFill>
            <a:schemeClr val="accent4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949" y="184985"/>
            <a:ext cx="9021851" cy="59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0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78105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Mechanical Depth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Acoustics Breadth: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VRF Indoor Units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Design Criteria</a:t>
            </a:r>
            <a:endParaRPr lang="en-US" sz="24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Room Noise Criteria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Acoustics Breadth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Sound Power Levels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0" y="136358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Indoor Unit Types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0" y="1567364"/>
            <a:ext cx="59055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700680"/>
              </p:ext>
            </p:extLst>
          </p:nvPr>
        </p:nvGraphicFramePr>
        <p:xfrm>
          <a:off x="10820400" y="1286374"/>
          <a:ext cx="5486400" cy="394811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331843"/>
                <a:gridCol w="1351722"/>
                <a:gridCol w="1510748"/>
                <a:gridCol w="1292087"/>
              </a:tblGrid>
              <a:tr h="35568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Model FXMQ_PVJU Ducted Concealed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6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Cooling Capacity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Sound Levels (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dBA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4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BTU/h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Tons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Cooling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Heating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556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56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56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12000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56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56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24000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56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56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36000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34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48000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8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78105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Mechanical Depth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Acoustics Breadth: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VRF Indoor Units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Design Criteria</a:t>
            </a:r>
            <a:endParaRPr lang="en-US" sz="2400" b="1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Room Noise Criteria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Acoustics Breadth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Existing Sound Power Levels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0" y="136358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VRF with DOAS Units</a:t>
            </a:r>
            <a:endParaRPr lang="en-US" sz="4000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851635"/>
              </p:ext>
            </p:extLst>
          </p:nvPr>
        </p:nvGraphicFramePr>
        <p:xfrm>
          <a:off x="10029347" y="1092979"/>
          <a:ext cx="7373305" cy="155447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412493"/>
                <a:gridCol w="645495"/>
                <a:gridCol w="410903"/>
                <a:gridCol w="410903"/>
                <a:gridCol w="410903"/>
                <a:gridCol w="520652"/>
                <a:gridCol w="520652"/>
                <a:gridCol w="520652"/>
                <a:gridCol w="520652"/>
              </a:tblGrid>
              <a:tr h="347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Octave Band (Hz)</a:t>
                      </a:r>
                      <a:endParaRPr lang="en-US" sz="1700" b="1" i="0" u="none" strike="noStrike" dirty="0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63</a:t>
                      </a:r>
                      <a:endParaRPr lang="en-US" sz="17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125</a:t>
                      </a:r>
                      <a:endParaRPr lang="en-US" sz="17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250</a:t>
                      </a:r>
                      <a:endParaRPr lang="en-US" sz="17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500</a:t>
                      </a:r>
                      <a:endParaRPr lang="en-US" sz="17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1000</a:t>
                      </a:r>
                      <a:endParaRPr lang="en-US" sz="17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2000</a:t>
                      </a:r>
                      <a:endParaRPr lang="en-US" sz="17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4000</a:t>
                      </a:r>
                      <a:endParaRPr lang="en-US" sz="17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8000</a:t>
                      </a:r>
                      <a:endParaRPr lang="en-US" sz="17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</a:tr>
              <a:tr h="39688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Supply Fan Power Level, L</a:t>
                      </a:r>
                      <a:r>
                        <a:rPr lang="en-US" sz="1800" u="none" strike="noStrike" baseline="-25000">
                          <a:effectLst/>
                        </a:rPr>
                        <a:t>w</a:t>
                      </a:r>
                      <a:r>
                        <a:rPr lang="en-US" sz="1800" u="none" strike="noStrike">
                          <a:effectLst/>
                        </a:rPr>
                        <a:t> (dB)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94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94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88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87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85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83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78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72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</a:tr>
              <a:tr h="3968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>
                          <a:effectLst/>
                        </a:rPr>
                        <a:t>Return Power Level, Lw (dB)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84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86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77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77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76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74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64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60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</a:tr>
              <a:tr h="4134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>
                          <a:effectLst/>
                        </a:rPr>
                        <a:t>Combined Sound Power Level, L</a:t>
                      </a:r>
                      <a:r>
                        <a:rPr lang="en-US" sz="1800" u="none" strike="noStrike" baseline="-25000">
                          <a:effectLst/>
                        </a:rPr>
                        <a:t>w </a:t>
                      </a:r>
                      <a:r>
                        <a:rPr lang="en-US" sz="1800" u="none" strike="noStrike">
                          <a:effectLst/>
                        </a:rPr>
                        <a:t>(dB)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94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95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88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87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86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84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78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72</a:t>
                      </a:r>
                      <a:endParaRPr lang="en-US" sz="1700" b="1" i="0" u="none" strike="noStrike" dirty="0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586980"/>
              </p:ext>
            </p:extLst>
          </p:nvPr>
        </p:nvGraphicFramePr>
        <p:xfrm>
          <a:off x="19146515" y="1117042"/>
          <a:ext cx="7426969" cy="155447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605721"/>
                <a:gridCol w="318206"/>
                <a:gridCol w="434170"/>
                <a:gridCol w="434170"/>
                <a:gridCol w="434170"/>
                <a:gridCol w="550133"/>
                <a:gridCol w="550133"/>
                <a:gridCol w="550133"/>
                <a:gridCol w="550133"/>
              </a:tblGrid>
              <a:tr h="347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Octave Band (Hz)</a:t>
                      </a:r>
                      <a:endParaRPr lang="en-US" sz="17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63</a:t>
                      </a:r>
                      <a:endParaRPr lang="en-US" sz="17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125</a:t>
                      </a:r>
                      <a:endParaRPr lang="en-US" sz="17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250</a:t>
                      </a:r>
                      <a:endParaRPr lang="en-US" sz="17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500</a:t>
                      </a:r>
                      <a:endParaRPr lang="en-US" sz="17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1000</a:t>
                      </a:r>
                      <a:endParaRPr lang="en-US" sz="17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2000</a:t>
                      </a:r>
                      <a:endParaRPr lang="en-US" sz="17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4000</a:t>
                      </a:r>
                      <a:endParaRPr lang="en-US" sz="17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8000</a:t>
                      </a:r>
                      <a:endParaRPr lang="en-US" sz="17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</a:tr>
              <a:tr h="396889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Supply Fan Power Level, L</a:t>
                      </a:r>
                      <a:r>
                        <a:rPr lang="en-US" sz="1800" u="none" strike="noStrike" baseline="-25000">
                          <a:effectLst/>
                        </a:rPr>
                        <a:t>w</a:t>
                      </a:r>
                      <a:r>
                        <a:rPr lang="en-US" sz="1800" u="none" strike="noStrike">
                          <a:effectLst/>
                        </a:rPr>
                        <a:t> (dB)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90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91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85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84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84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81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76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71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</a:tr>
              <a:tr h="39688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>
                          <a:effectLst/>
                        </a:rPr>
                        <a:t>Exhaust Fan Power Level, L</a:t>
                      </a:r>
                      <a:r>
                        <a:rPr lang="en-US" sz="1800" u="none" strike="noStrike" baseline="-25000">
                          <a:effectLst/>
                        </a:rPr>
                        <a:t>w </a:t>
                      </a:r>
                      <a:r>
                        <a:rPr lang="en-US" sz="1800" u="none" strike="noStrike">
                          <a:effectLst/>
                        </a:rPr>
                        <a:t>(dB)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76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77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76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73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71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68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65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60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</a:tr>
              <a:tr h="4134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u="none" strike="noStrike">
                          <a:effectLst/>
                        </a:rPr>
                        <a:t>Combined Sound Power Level, L</a:t>
                      </a:r>
                      <a:r>
                        <a:rPr lang="en-US" sz="1800" u="none" strike="noStrike" baseline="-25000">
                          <a:effectLst/>
                        </a:rPr>
                        <a:t>w </a:t>
                      </a:r>
                      <a:r>
                        <a:rPr lang="en-US" sz="1800" u="none" strike="noStrike">
                          <a:effectLst/>
                        </a:rPr>
                        <a:t>(dB)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90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91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86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84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84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81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76</a:t>
                      </a:r>
                      <a:endParaRPr lang="en-US" sz="17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71</a:t>
                      </a:r>
                      <a:endParaRPr lang="en-US" sz="1700" b="1" i="0" u="none" strike="noStrike" dirty="0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6539" marR="16539" marT="16539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327867"/>
              </p:ext>
            </p:extLst>
          </p:nvPr>
        </p:nvGraphicFramePr>
        <p:xfrm>
          <a:off x="9988548" y="3667919"/>
          <a:ext cx="7537453" cy="731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270569"/>
                <a:gridCol w="356002"/>
                <a:gridCol w="484990"/>
                <a:gridCol w="484990"/>
                <a:gridCol w="484990"/>
                <a:gridCol w="613978"/>
                <a:gridCol w="613978"/>
                <a:gridCol w="613978"/>
                <a:gridCol w="613978"/>
              </a:tblGrid>
              <a:tr h="374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Octave Band (Hz)</a:t>
                      </a:r>
                      <a:endParaRPr lang="en-US" sz="18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63</a:t>
                      </a:r>
                      <a:endParaRPr lang="en-US" sz="18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125</a:t>
                      </a:r>
                      <a:endParaRPr lang="en-US" sz="18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250</a:t>
                      </a:r>
                      <a:endParaRPr lang="en-US" sz="18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500</a:t>
                      </a:r>
                      <a:endParaRPr lang="en-US" sz="18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1000</a:t>
                      </a:r>
                      <a:endParaRPr lang="en-US" sz="18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2000</a:t>
                      </a:r>
                      <a:endParaRPr lang="en-US" sz="18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4000</a:t>
                      </a:r>
                      <a:endParaRPr lang="en-US" sz="1800" b="1" i="0" u="none" strike="noStrike" dirty="0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8000</a:t>
                      </a:r>
                      <a:endParaRPr lang="en-US" sz="18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</a:tr>
              <a:tr h="35683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VAV Sound Power Level, L</a:t>
                      </a:r>
                      <a:r>
                        <a:rPr lang="en-US" sz="1800" u="none" strike="noStrike" baseline="-25000">
                          <a:effectLst/>
                        </a:rPr>
                        <a:t>w</a:t>
                      </a:r>
                      <a:r>
                        <a:rPr lang="en-US" sz="1800" u="none" strike="noStrike">
                          <a:effectLst/>
                        </a:rPr>
                        <a:t> (dB)</a:t>
                      </a:r>
                      <a:endParaRPr lang="en-US" sz="18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</a:t>
                      </a:r>
                      <a:endParaRPr lang="en-US" sz="18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60</a:t>
                      </a:r>
                      <a:endParaRPr lang="en-US" sz="18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54</a:t>
                      </a:r>
                      <a:endParaRPr lang="en-US" sz="18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44</a:t>
                      </a:r>
                      <a:endParaRPr lang="en-US" sz="18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42</a:t>
                      </a:r>
                      <a:endParaRPr lang="en-US" sz="18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39</a:t>
                      </a:r>
                      <a:endParaRPr lang="en-US" sz="18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34</a:t>
                      </a:r>
                      <a:endParaRPr lang="en-US" sz="18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300593"/>
              </p:ext>
            </p:extLst>
          </p:nvPr>
        </p:nvGraphicFramePr>
        <p:xfrm>
          <a:off x="19202400" y="3657600"/>
          <a:ext cx="7543802" cy="731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312603"/>
                <a:gridCol w="353025"/>
                <a:gridCol w="480934"/>
                <a:gridCol w="480934"/>
                <a:gridCol w="480934"/>
                <a:gridCol w="608843"/>
                <a:gridCol w="608843"/>
                <a:gridCol w="608843"/>
                <a:gridCol w="608843"/>
              </a:tblGrid>
              <a:tr h="374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Octave Band (Hz)</a:t>
                      </a:r>
                      <a:endParaRPr lang="en-US" sz="18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63</a:t>
                      </a:r>
                      <a:endParaRPr lang="en-US" sz="18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125</a:t>
                      </a:r>
                      <a:endParaRPr lang="en-US" sz="18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250</a:t>
                      </a:r>
                      <a:endParaRPr lang="en-US" sz="18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500</a:t>
                      </a:r>
                      <a:endParaRPr lang="en-US" sz="18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1000</a:t>
                      </a:r>
                      <a:endParaRPr lang="en-US" sz="18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2000</a:t>
                      </a:r>
                      <a:endParaRPr lang="en-US" sz="18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4000</a:t>
                      </a:r>
                      <a:endParaRPr lang="en-US" sz="18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8000</a:t>
                      </a:r>
                      <a:endParaRPr lang="en-US" sz="18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</a:tr>
              <a:tr h="35683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VRF Sound Power Level, L</a:t>
                      </a:r>
                      <a:r>
                        <a:rPr lang="en-US" sz="1800" u="none" strike="noStrike" baseline="-25000">
                          <a:effectLst/>
                        </a:rPr>
                        <a:t>w</a:t>
                      </a:r>
                      <a:r>
                        <a:rPr lang="en-US" sz="1800" u="none" strike="noStrike">
                          <a:effectLst/>
                        </a:rPr>
                        <a:t> (dB)</a:t>
                      </a:r>
                      <a:endParaRPr lang="en-US" sz="18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44</a:t>
                      </a:r>
                      <a:endParaRPr lang="en-US" sz="18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49</a:t>
                      </a:r>
                      <a:endParaRPr lang="en-US" sz="18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40</a:t>
                      </a:r>
                      <a:endParaRPr lang="en-US" sz="18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37</a:t>
                      </a:r>
                      <a:endParaRPr lang="en-US" sz="18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38</a:t>
                      </a:r>
                      <a:endParaRPr lang="en-US" sz="18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34</a:t>
                      </a:r>
                      <a:endParaRPr lang="en-US" sz="18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22</a:t>
                      </a:r>
                      <a:endParaRPr lang="en-US" sz="18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7841" marR="17841" marT="1784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2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78105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Mechanical Depth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Acoustics Breadth: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VRF Indoor Units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Design Criteria</a:t>
            </a:r>
            <a:endParaRPr lang="en-US" sz="2400" b="1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Room Noise Criteria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Acoustics Breadth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Spectrum Noise Levels</a:t>
            </a:r>
            <a:endParaRPr lang="en-US" sz="40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316425"/>
              </p:ext>
            </p:extLst>
          </p:nvPr>
        </p:nvGraphicFramePr>
        <p:xfrm>
          <a:off x="10058400" y="1511678"/>
          <a:ext cx="7619998" cy="30106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373551"/>
                <a:gridCol w="388220"/>
                <a:gridCol w="385823"/>
                <a:gridCol w="482278"/>
                <a:gridCol w="482278"/>
                <a:gridCol w="578734"/>
                <a:gridCol w="578734"/>
                <a:gridCol w="675190"/>
                <a:gridCol w="675190"/>
              </a:tblGrid>
              <a:tr h="6511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Octave Band (Hz)</a:t>
                      </a:r>
                      <a:endParaRPr lang="en-US" sz="1600" b="1" i="0" u="none" strike="noStrike" dirty="0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63</a:t>
                      </a:r>
                      <a:endParaRPr lang="en-US" sz="16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125</a:t>
                      </a:r>
                      <a:endParaRPr lang="en-US" sz="16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250</a:t>
                      </a:r>
                      <a:endParaRPr lang="en-US" sz="16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500</a:t>
                      </a:r>
                      <a:endParaRPr lang="en-US" sz="16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1000</a:t>
                      </a:r>
                      <a:endParaRPr lang="en-US" sz="16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2000</a:t>
                      </a:r>
                      <a:endParaRPr lang="en-US" sz="16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4000</a:t>
                      </a:r>
                      <a:endParaRPr lang="en-US" sz="1600" b="1" i="0" u="none" strike="noStrike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8000</a:t>
                      </a:r>
                      <a:endParaRPr lang="en-US" sz="1600" b="1" i="0" u="none" strike="noStrike" dirty="0">
                        <a:solidFill>
                          <a:srgbClr val="DCE6F1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b"/>
                </a:tc>
              </a:tr>
              <a:tr h="50417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VAV-AHU Sound Power Level at Room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60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63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62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43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</a:tr>
              <a:tr h="5530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VAV-AHU Sound Pressure Level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49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52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</a:tr>
              <a:tr h="65114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VRF-DOAS Sound Power Level at Room</a:t>
                      </a:r>
                      <a:endParaRPr lang="en-US" sz="1600" b="1" i="0" u="none" strike="noStrike" dirty="0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55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60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58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</a:tr>
              <a:tr h="65114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VRF-DOAS Sound Pressure Level</a:t>
                      </a:r>
                      <a:endParaRPr lang="en-US" sz="1600" b="1" i="0" u="none" strike="noStrike" dirty="0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44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49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47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948A54"/>
                        </a:solidFill>
                        <a:effectLst/>
                        <a:latin typeface="Calibri"/>
                      </a:endParaRPr>
                    </a:p>
                  </a:txBody>
                  <a:tcPr marL="12674" marR="12674" marT="12674" marB="0" anchor="ctr"/>
                </a:tc>
              </a:tr>
            </a:tbl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604401"/>
              </p:ext>
            </p:extLst>
          </p:nvPr>
        </p:nvGraphicFramePr>
        <p:xfrm>
          <a:off x="18497550" y="438164"/>
          <a:ext cx="8724900" cy="558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30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78105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Mechanical Depth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Acoustics Breadth: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VRF Indoor Units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Design Criteria</a:t>
            </a:r>
            <a:endParaRPr lang="en-US" sz="2400" dirty="0"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Room Noise Criteria</a:t>
            </a:r>
            <a:endParaRPr lang="en-US" sz="2400" b="1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Acoustics Breadth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NC-Ratings by Floor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Evaluation</a:t>
            </a:r>
            <a:endParaRPr lang="en-US" sz="4000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118520"/>
              </p:ext>
            </p:extLst>
          </p:nvPr>
        </p:nvGraphicFramePr>
        <p:xfrm>
          <a:off x="9982200" y="707886"/>
          <a:ext cx="7086600" cy="5083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5428"/>
                <a:gridCol w="3007141"/>
                <a:gridCol w="1282115"/>
                <a:gridCol w="1491916"/>
              </a:tblGrid>
              <a:tr h="46211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NC-Rating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bg1"/>
                          </a:solidFill>
                          <a:effectLst/>
                        </a:rPr>
                        <a:t>Floor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bg1"/>
                          </a:solidFill>
                          <a:effectLst/>
                        </a:rPr>
                        <a:t>Room Designation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solidFill>
                            <a:schemeClr val="bg1"/>
                          </a:solidFill>
                          <a:effectLst/>
                        </a:rPr>
                        <a:t>Existing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Redesign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>
                    <a:solidFill>
                      <a:schemeClr val="accent1"/>
                    </a:solidFill>
                  </a:tcPr>
                </a:tc>
              </a:tr>
              <a:tr h="462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Waiting Room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</a:tr>
              <a:tr h="462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Exam Room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</a:tr>
              <a:tr h="462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Faculty Office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</a:tr>
              <a:tr h="462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Exam Room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</a:tr>
              <a:tr h="462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Vitals Area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</a:tr>
              <a:tr h="462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Dictation Room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</a:tr>
              <a:tr h="462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Consultation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</a:tr>
              <a:tr h="462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Reception Area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</a:tr>
              <a:tr h="462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Shared Break Room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464" marR="17464" marT="17464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83400" y="1092606"/>
            <a:ext cx="6705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Noise Criteria levels are based on the background noise present within the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Overall, 50% of the rooms investigated with the combine VRF-DOAS system performed better than the existing VAV spectrum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The rooms that performed worse were within the standard Noise Criterion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Additionally, those that performed worse were within 4 NC-values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Therefore, the design is sufficient without needing any redesign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7810500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Mechanical Depth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Acoustics Breadth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  <a:cs typeface="+mn-cs"/>
              </a:rPr>
              <a:t>Conclusion</a:t>
            </a:r>
            <a:endParaRPr lang="en-US" sz="2400" b="1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Conclusion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Overall Evaluation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0" y="1136229"/>
            <a:ext cx="7772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VRF System with DOAS Investigation: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Increased Occupant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Decreased Energy Consumption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Decreased Operating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Decreased Emissions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r>
              <a:rPr lang="en-US" sz="3200" b="1" dirty="0" smtClean="0">
                <a:solidFill>
                  <a:schemeClr val="accent6"/>
                </a:solidFill>
              </a:rPr>
              <a:t>Recommended</a:t>
            </a:r>
          </a:p>
          <a:p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9316700" y="1165553"/>
            <a:ext cx="7086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Indoor Unit Acoustic Investigation: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Remains consistent with existing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50% of spaces studied had improved background noise level with the indoor units and DOAS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Meets standard NC rating room requirements</a:t>
            </a:r>
          </a:p>
        </p:txBody>
      </p:sp>
    </p:spTree>
    <p:extLst>
      <p:ext uri="{BB962C8B-B14F-4D97-AF65-F5344CB8AC3E}">
        <p14:creationId xmlns:p14="http://schemas.microsoft.com/office/powerpoint/2010/main" val="5581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7810500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Mechanical Depth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Acoustics Breadth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  <a:cs typeface="+mn-cs"/>
              </a:rPr>
              <a:t>Conclusion</a:t>
            </a:r>
            <a:endParaRPr lang="en-US" sz="2400" b="1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Conclusion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Special Thanks: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5600" y="1371600"/>
            <a:ext cx="64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6"/>
                </a:solidFill>
              </a:rPr>
              <a:t>The Pennsylvania State University Architectural Engineering Department</a:t>
            </a:r>
            <a:endParaRPr lang="en-US" sz="2400" b="1" dirty="0">
              <a:solidFill>
                <a:schemeClr val="accent6"/>
              </a:solidFill>
            </a:endParaRPr>
          </a:p>
          <a:p>
            <a:pPr algn="ctr"/>
            <a:endParaRPr lang="en-US" sz="2400" b="1" i="1" dirty="0" smtClean="0">
              <a:solidFill>
                <a:schemeClr val="accent6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accent6"/>
                </a:solidFill>
              </a:rPr>
              <a:t>Thesis </a:t>
            </a:r>
            <a:r>
              <a:rPr lang="en-US" sz="2400" b="1" i="1" dirty="0">
                <a:solidFill>
                  <a:schemeClr val="accent6"/>
                </a:solidFill>
              </a:rPr>
              <a:t>Advisor: Dr. Laura </a:t>
            </a:r>
            <a:r>
              <a:rPr lang="en-US" sz="2400" b="1" i="1" dirty="0" smtClean="0">
                <a:solidFill>
                  <a:schemeClr val="accent6"/>
                </a:solidFill>
              </a:rPr>
              <a:t>Miller</a:t>
            </a:r>
          </a:p>
          <a:p>
            <a:pPr algn="ctr"/>
            <a:endParaRPr lang="en-US" sz="2400" b="1" dirty="0">
              <a:solidFill>
                <a:schemeClr val="accent6"/>
              </a:solidFill>
            </a:endParaRPr>
          </a:p>
          <a:p>
            <a:pPr algn="ctr"/>
            <a:r>
              <a:rPr lang="en-US" sz="2400" b="1" i="1" dirty="0">
                <a:solidFill>
                  <a:schemeClr val="accent6"/>
                </a:solidFill>
              </a:rPr>
              <a:t>Jorge </a:t>
            </a:r>
            <a:r>
              <a:rPr lang="en-US" sz="2400" b="1" i="1" dirty="0" err="1">
                <a:solidFill>
                  <a:schemeClr val="accent6"/>
                </a:solidFill>
              </a:rPr>
              <a:t>Charneco</a:t>
            </a:r>
            <a:r>
              <a:rPr lang="en-US" sz="2400" b="1" i="1" dirty="0">
                <a:solidFill>
                  <a:schemeClr val="accent6"/>
                </a:solidFill>
              </a:rPr>
              <a:t>, AIA; Miles </a:t>
            </a:r>
            <a:r>
              <a:rPr lang="en-US" sz="2400" b="1" i="1" dirty="0" smtClean="0">
                <a:solidFill>
                  <a:schemeClr val="accent6"/>
                </a:solidFill>
              </a:rPr>
              <a:t>Associates</a:t>
            </a:r>
          </a:p>
          <a:p>
            <a:pPr algn="ctr"/>
            <a:endParaRPr lang="en-US" sz="2400" b="1" dirty="0">
              <a:solidFill>
                <a:schemeClr val="accent6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accent6"/>
                </a:solidFill>
              </a:rPr>
              <a:t>Thanks </a:t>
            </a:r>
            <a:r>
              <a:rPr lang="en-US" sz="2400" b="1" i="1" dirty="0">
                <a:solidFill>
                  <a:schemeClr val="accent6"/>
                </a:solidFill>
              </a:rPr>
              <a:t>to all my family and friends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937" y="23878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8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8" y="6334780"/>
            <a:ext cx="27429372" cy="52322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94000">
                <a:schemeClr val="dk1">
                  <a:tint val="37000"/>
                  <a:satMod val="300000"/>
                  <a:lumMod val="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9144000" y="0"/>
            <a:ext cx="9144000" cy="1661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3600" b="1" dirty="0" smtClean="0">
              <a:solidFill>
                <a:schemeClr val="accent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6600" dirty="0" smtClean="0">
                <a:solidFill>
                  <a:schemeClr val="tx1"/>
                </a:solidFill>
                <a:latin typeface="+mj-lt"/>
              </a:rPr>
              <a:t>	Questions?</a:t>
            </a:r>
            <a:endParaRPr lang="en-US" sz="6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8053" y="172953"/>
            <a:ext cx="9021851" cy="59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5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7810500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  <a:cs typeface="+mn-cs"/>
              </a:rPr>
              <a:t>Project </a:t>
            </a:r>
            <a:r>
              <a:rPr lang="en-US" sz="2400" b="1" dirty="0" smtClean="0">
                <a:latin typeface="+mn-lt"/>
                <a:cs typeface="+mn-cs"/>
              </a:rPr>
              <a:t>Background: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Building Statistics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Layout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Mechanical </a:t>
            </a:r>
            <a:r>
              <a:rPr lang="en-US" sz="2400" dirty="0" smtClean="0">
                <a:latin typeface="+mn-lt"/>
              </a:rPr>
              <a:t>Depth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Acoustics Breadth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0" y="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Project Background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Building Statistics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58400" y="1066800"/>
            <a:ext cx="7086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Location: Oklahoma City, Oklahoma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Size (Gross Square Feet): 337,000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12 Stories Above Grade, 1 Below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Function: Medical Office Building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Overall Project Cost: $ 60,000,000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Construction: Spring 2006 – Spring 2009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801" y="-4325597"/>
            <a:ext cx="7126546" cy="371299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1079326" y="-3363071"/>
            <a:ext cx="4283242" cy="1708484"/>
          </a:xfrm>
          <a:custGeom>
            <a:avLst/>
            <a:gdLst>
              <a:gd name="connsiteX0" fmla="*/ 4211053 w 4283242"/>
              <a:gd name="connsiteY0" fmla="*/ 0 h 1708484"/>
              <a:gd name="connsiteX1" fmla="*/ 0 w 4283242"/>
              <a:gd name="connsiteY1" fmla="*/ 0 h 1708484"/>
              <a:gd name="connsiteX2" fmla="*/ 0 w 4283242"/>
              <a:gd name="connsiteY2" fmla="*/ 1684421 h 1708484"/>
              <a:gd name="connsiteX3" fmla="*/ 3585411 w 4283242"/>
              <a:gd name="connsiteY3" fmla="*/ 1708484 h 1708484"/>
              <a:gd name="connsiteX4" fmla="*/ 4283242 w 4283242"/>
              <a:gd name="connsiteY4" fmla="*/ 794084 h 1708484"/>
              <a:gd name="connsiteX5" fmla="*/ 4283242 w 4283242"/>
              <a:gd name="connsiteY5" fmla="*/ 0 h 1708484"/>
              <a:gd name="connsiteX6" fmla="*/ 4211053 w 4283242"/>
              <a:gd name="connsiteY6" fmla="*/ 0 h 170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3242" h="1708484">
                <a:moveTo>
                  <a:pt x="4211053" y="0"/>
                </a:moveTo>
                <a:lnTo>
                  <a:pt x="0" y="0"/>
                </a:lnTo>
                <a:lnTo>
                  <a:pt x="0" y="1684421"/>
                </a:lnTo>
                <a:lnTo>
                  <a:pt x="3585411" y="1708484"/>
                </a:lnTo>
                <a:lnTo>
                  <a:pt x="4283242" y="794084"/>
                </a:lnTo>
                <a:lnTo>
                  <a:pt x="4283242" y="0"/>
                </a:lnTo>
                <a:lnTo>
                  <a:pt x="4211053" y="0"/>
                </a:lnTo>
                <a:close/>
              </a:path>
            </a:pathLst>
          </a:custGeom>
          <a:solidFill>
            <a:schemeClr val="accent6">
              <a:alpha val="2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664737" y="-4133092"/>
            <a:ext cx="1515979" cy="3200400"/>
          </a:xfrm>
          <a:custGeom>
            <a:avLst/>
            <a:gdLst>
              <a:gd name="connsiteX0" fmla="*/ 697831 w 1515979"/>
              <a:gd name="connsiteY0" fmla="*/ 0 h 3200400"/>
              <a:gd name="connsiteX1" fmla="*/ 745958 w 1515979"/>
              <a:gd name="connsiteY1" fmla="*/ 1588168 h 3200400"/>
              <a:gd name="connsiteX2" fmla="*/ 0 w 1515979"/>
              <a:gd name="connsiteY2" fmla="*/ 2454442 h 3200400"/>
              <a:gd name="connsiteX3" fmla="*/ 0 w 1515979"/>
              <a:gd name="connsiteY3" fmla="*/ 2695074 h 3200400"/>
              <a:gd name="connsiteX4" fmla="*/ 697831 w 1515979"/>
              <a:gd name="connsiteY4" fmla="*/ 2695074 h 3200400"/>
              <a:gd name="connsiteX5" fmla="*/ 697831 w 1515979"/>
              <a:gd name="connsiteY5" fmla="*/ 3200400 h 3200400"/>
              <a:gd name="connsiteX6" fmla="*/ 938463 w 1515979"/>
              <a:gd name="connsiteY6" fmla="*/ 3176337 h 3200400"/>
              <a:gd name="connsiteX7" fmla="*/ 938463 w 1515979"/>
              <a:gd name="connsiteY7" fmla="*/ 2911642 h 3200400"/>
              <a:gd name="connsiteX8" fmla="*/ 1419726 w 1515979"/>
              <a:gd name="connsiteY8" fmla="*/ 2887579 h 3200400"/>
              <a:gd name="connsiteX9" fmla="*/ 1515979 w 1515979"/>
              <a:gd name="connsiteY9" fmla="*/ 2598821 h 3200400"/>
              <a:gd name="connsiteX10" fmla="*/ 1347537 w 1515979"/>
              <a:gd name="connsiteY10" fmla="*/ 2021305 h 3200400"/>
              <a:gd name="connsiteX11" fmla="*/ 1227221 w 1515979"/>
              <a:gd name="connsiteY11" fmla="*/ 2069432 h 3200400"/>
              <a:gd name="connsiteX12" fmla="*/ 938463 w 1515979"/>
              <a:gd name="connsiteY12" fmla="*/ 1155032 h 3200400"/>
              <a:gd name="connsiteX13" fmla="*/ 962526 w 1515979"/>
              <a:gd name="connsiteY13" fmla="*/ 0 h 3200400"/>
              <a:gd name="connsiteX14" fmla="*/ 697831 w 1515979"/>
              <a:gd name="connsiteY1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5979" h="3200400">
                <a:moveTo>
                  <a:pt x="697831" y="0"/>
                </a:moveTo>
                <a:lnTo>
                  <a:pt x="745958" y="1588168"/>
                </a:lnTo>
                <a:lnTo>
                  <a:pt x="0" y="2454442"/>
                </a:lnTo>
                <a:lnTo>
                  <a:pt x="0" y="2695074"/>
                </a:lnTo>
                <a:lnTo>
                  <a:pt x="697831" y="2695074"/>
                </a:lnTo>
                <a:lnTo>
                  <a:pt x="697831" y="3200400"/>
                </a:lnTo>
                <a:lnTo>
                  <a:pt x="938463" y="3176337"/>
                </a:lnTo>
                <a:lnTo>
                  <a:pt x="938463" y="2911642"/>
                </a:lnTo>
                <a:lnTo>
                  <a:pt x="1419726" y="2887579"/>
                </a:lnTo>
                <a:lnTo>
                  <a:pt x="1515979" y="2598821"/>
                </a:lnTo>
                <a:lnTo>
                  <a:pt x="1347537" y="2021305"/>
                </a:lnTo>
                <a:lnTo>
                  <a:pt x="1227221" y="2069432"/>
                </a:lnTo>
                <a:lnTo>
                  <a:pt x="938463" y="1155032"/>
                </a:lnTo>
                <a:lnTo>
                  <a:pt x="962526" y="0"/>
                </a:lnTo>
                <a:lnTo>
                  <a:pt x="697831" y="0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1127453" y="-4133092"/>
            <a:ext cx="4235115" cy="794084"/>
          </a:xfrm>
          <a:custGeom>
            <a:avLst/>
            <a:gdLst>
              <a:gd name="connsiteX0" fmla="*/ 4235115 w 4235115"/>
              <a:gd name="connsiteY0" fmla="*/ 794084 h 794084"/>
              <a:gd name="connsiteX1" fmla="*/ 0 w 4235115"/>
              <a:gd name="connsiteY1" fmla="*/ 745958 h 794084"/>
              <a:gd name="connsiteX2" fmla="*/ 24063 w 4235115"/>
              <a:gd name="connsiteY2" fmla="*/ 385011 h 794084"/>
              <a:gd name="connsiteX3" fmla="*/ 3056021 w 4235115"/>
              <a:gd name="connsiteY3" fmla="*/ 385011 h 794084"/>
              <a:gd name="connsiteX4" fmla="*/ 3031958 w 4235115"/>
              <a:gd name="connsiteY4" fmla="*/ 24063 h 794084"/>
              <a:gd name="connsiteX5" fmla="*/ 4235115 w 4235115"/>
              <a:gd name="connsiteY5" fmla="*/ 0 h 794084"/>
              <a:gd name="connsiteX6" fmla="*/ 4235115 w 4235115"/>
              <a:gd name="connsiteY6" fmla="*/ 794084 h 79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5115" h="794084">
                <a:moveTo>
                  <a:pt x="4235115" y="794084"/>
                </a:moveTo>
                <a:lnTo>
                  <a:pt x="0" y="745958"/>
                </a:lnTo>
                <a:lnTo>
                  <a:pt x="24063" y="385011"/>
                </a:lnTo>
                <a:lnTo>
                  <a:pt x="3056021" y="385011"/>
                </a:lnTo>
                <a:lnTo>
                  <a:pt x="3031958" y="24063"/>
                </a:lnTo>
                <a:lnTo>
                  <a:pt x="4235115" y="0"/>
                </a:lnTo>
                <a:lnTo>
                  <a:pt x="4235115" y="79408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9972421" y="-3748081"/>
            <a:ext cx="1179095" cy="2237873"/>
          </a:xfrm>
          <a:custGeom>
            <a:avLst/>
            <a:gdLst>
              <a:gd name="connsiteX0" fmla="*/ 1130968 w 1179095"/>
              <a:gd name="connsiteY0" fmla="*/ 0 h 2237873"/>
              <a:gd name="connsiteX1" fmla="*/ 721895 w 1179095"/>
              <a:gd name="connsiteY1" fmla="*/ 48126 h 2237873"/>
              <a:gd name="connsiteX2" fmla="*/ 745958 w 1179095"/>
              <a:gd name="connsiteY2" fmla="*/ 1251284 h 2237873"/>
              <a:gd name="connsiteX3" fmla="*/ 0 w 1179095"/>
              <a:gd name="connsiteY3" fmla="*/ 1251284 h 2237873"/>
              <a:gd name="connsiteX4" fmla="*/ 24063 w 1179095"/>
              <a:gd name="connsiteY4" fmla="*/ 1828800 h 2237873"/>
              <a:gd name="connsiteX5" fmla="*/ 96253 w 1179095"/>
              <a:gd name="connsiteY5" fmla="*/ 1828800 h 2237873"/>
              <a:gd name="connsiteX6" fmla="*/ 96253 w 1179095"/>
              <a:gd name="connsiteY6" fmla="*/ 2213810 h 2237873"/>
              <a:gd name="connsiteX7" fmla="*/ 794084 w 1179095"/>
              <a:gd name="connsiteY7" fmla="*/ 2237873 h 2237873"/>
              <a:gd name="connsiteX8" fmla="*/ 794084 w 1179095"/>
              <a:gd name="connsiteY8" fmla="*/ 2069431 h 2237873"/>
              <a:gd name="connsiteX9" fmla="*/ 1106905 w 1179095"/>
              <a:gd name="connsiteY9" fmla="*/ 2069431 h 2237873"/>
              <a:gd name="connsiteX10" fmla="*/ 1106905 w 1179095"/>
              <a:gd name="connsiteY10" fmla="*/ 385010 h 2237873"/>
              <a:gd name="connsiteX11" fmla="*/ 1155032 w 1179095"/>
              <a:gd name="connsiteY11" fmla="*/ 360947 h 2237873"/>
              <a:gd name="connsiteX12" fmla="*/ 1179095 w 1179095"/>
              <a:gd name="connsiteY12" fmla="*/ 24063 h 2237873"/>
              <a:gd name="connsiteX13" fmla="*/ 1179095 w 1179095"/>
              <a:gd name="connsiteY13" fmla="*/ 24063 h 2237873"/>
              <a:gd name="connsiteX14" fmla="*/ 1130968 w 1179095"/>
              <a:gd name="connsiteY14" fmla="*/ 0 h 22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9095" h="2237873">
                <a:moveTo>
                  <a:pt x="1130968" y="0"/>
                </a:moveTo>
                <a:lnTo>
                  <a:pt x="721895" y="48126"/>
                </a:lnTo>
                <a:lnTo>
                  <a:pt x="745958" y="1251284"/>
                </a:lnTo>
                <a:lnTo>
                  <a:pt x="0" y="1251284"/>
                </a:lnTo>
                <a:lnTo>
                  <a:pt x="24063" y="1828800"/>
                </a:lnTo>
                <a:lnTo>
                  <a:pt x="96253" y="1828800"/>
                </a:lnTo>
                <a:lnTo>
                  <a:pt x="96253" y="2213810"/>
                </a:lnTo>
                <a:lnTo>
                  <a:pt x="794084" y="2237873"/>
                </a:lnTo>
                <a:lnTo>
                  <a:pt x="794084" y="2069431"/>
                </a:lnTo>
                <a:lnTo>
                  <a:pt x="1106905" y="2069431"/>
                </a:lnTo>
                <a:lnTo>
                  <a:pt x="1106905" y="385010"/>
                </a:lnTo>
                <a:lnTo>
                  <a:pt x="1155032" y="360947"/>
                </a:lnTo>
                <a:lnTo>
                  <a:pt x="1179095" y="24063"/>
                </a:lnTo>
                <a:lnTo>
                  <a:pt x="1179095" y="24063"/>
                </a:lnTo>
                <a:lnTo>
                  <a:pt x="1130968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972421" y="-1678650"/>
            <a:ext cx="4764505" cy="625642"/>
          </a:xfrm>
          <a:custGeom>
            <a:avLst/>
            <a:gdLst>
              <a:gd name="connsiteX0" fmla="*/ 96253 w 4764505"/>
              <a:gd name="connsiteY0" fmla="*/ 144379 h 625642"/>
              <a:gd name="connsiteX1" fmla="*/ 0 w 4764505"/>
              <a:gd name="connsiteY1" fmla="*/ 216569 h 625642"/>
              <a:gd name="connsiteX2" fmla="*/ 48126 w 4764505"/>
              <a:gd name="connsiteY2" fmla="*/ 601579 h 625642"/>
              <a:gd name="connsiteX3" fmla="*/ 794084 w 4764505"/>
              <a:gd name="connsiteY3" fmla="*/ 625642 h 625642"/>
              <a:gd name="connsiteX4" fmla="*/ 818147 w 4764505"/>
              <a:gd name="connsiteY4" fmla="*/ 288758 h 625642"/>
              <a:gd name="connsiteX5" fmla="*/ 4764505 w 4764505"/>
              <a:gd name="connsiteY5" fmla="*/ 312821 h 625642"/>
              <a:gd name="connsiteX6" fmla="*/ 4740442 w 4764505"/>
              <a:gd name="connsiteY6" fmla="*/ 72190 h 625642"/>
              <a:gd name="connsiteX7" fmla="*/ 770021 w 4764505"/>
              <a:gd name="connsiteY7" fmla="*/ 0 h 625642"/>
              <a:gd name="connsiteX8" fmla="*/ 770021 w 4764505"/>
              <a:gd name="connsiteY8" fmla="*/ 168442 h 625642"/>
              <a:gd name="connsiteX9" fmla="*/ 96253 w 4764505"/>
              <a:gd name="connsiteY9" fmla="*/ 144379 h 6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4505" h="625642">
                <a:moveTo>
                  <a:pt x="96253" y="144379"/>
                </a:moveTo>
                <a:lnTo>
                  <a:pt x="0" y="216569"/>
                </a:lnTo>
                <a:lnTo>
                  <a:pt x="48126" y="601579"/>
                </a:lnTo>
                <a:lnTo>
                  <a:pt x="794084" y="625642"/>
                </a:lnTo>
                <a:lnTo>
                  <a:pt x="818147" y="288758"/>
                </a:lnTo>
                <a:lnTo>
                  <a:pt x="4764505" y="312821"/>
                </a:lnTo>
                <a:lnTo>
                  <a:pt x="4740442" y="72190"/>
                </a:lnTo>
                <a:lnTo>
                  <a:pt x="770021" y="0"/>
                </a:lnTo>
                <a:lnTo>
                  <a:pt x="770021" y="168442"/>
                </a:lnTo>
                <a:lnTo>
                  <a:pt x="96253" y="144379"/>
                </a:lnTo>
                <a:close/>
              </a:path>
            </a:pathLst>
          </a:custGeom>
          <a:solidFill>
            <a:schemeClr val="accent4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831800" y="-53340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5831800" y="-5284113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7810500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  <a:cs typeface="+mn-cs"/>
              </a:rPr>
              <a:t>Project </a:t>
            </a:r>
            <a:r>
              <a:rPr lang="en-US" sz="2400" b="1" dirty="0" smtClean="0">
                <a:latin typeface="+mn-lt"/>
                <a:cs typeface="+mn-cs"/>
              </a:rPr>
              <a:t>Background: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Building Statistics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Layout</a:t>
            </a:r>
            <a:endParaRPr lang="en-US" sz="2400" b="1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Mechanical </a:t>
            </a:r>
            <a:r>
              <a:rPr lang="en-US" sz="2400" dirty="0" smtClean="0">
                <a:latin typeface="+mn-lt"/>
              </a:rPr>
              <a:t>Depth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Acoustics Breadth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Project Background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Floor Layout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922803"/>
            <a:ext cx="7126546" cy="371299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1736725" y="2885329"/>
            <a:ext cx="4283242" cy="1708484"/>
          </a:xfrm>
          <a:custGeom>
            <a:avLst/>
            <a:gdLst>
              <a:gd name="connsiteX0" fmla="*/ 4211053 w 4283242"/>
              <a:gd name="connsiteY0" fmla="*/ 0 h 1708484"/>
              <a:gd name="connsiteX1" fmla="*/ 0 w 4283242"/>
              <a:gd name="connsiteY1" fmla="*/ 0 h 1708484"/>
              <a:gd name="connsiteX2" fmla="*/ 0 w 4283242"/>
              <a:gd name="connsiteY2" fmla="*/ 1684421 h 1708484"/>
              <a:gd name="connsiteX3" fmla="*/ 3585411 w 4283242"/>
              <a:gd name="connsiteY3" fmla="*/ 1708484 h 1708484"/>
              <a:gd name="connsiteX4" fmla="*/ 4283242 w 4283242"/>
              <a:gd name="connsiteY4" fmla="*/ 794084 h 1708484"/>
              <a:gd name="connsiteX5" fmla="*/ 4283242 w 4283242"/>
              <a:gd name="connsiteY5" fmla="*/ 0 h 1708484"/>
              <a:gd name="connsiteX6" fmla="*/ 4211053 w 4283242"/>
              <a:gd name="connsiteY6" fmla="*/ 0 h 170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3242" h="1708484">
                <a:moveTo>
                  <a:pt x="4211053" y="0"/>
                </a:moveTo>
                <a:lnTo>
                  <a:pt x="0" y="0"/>
                </a:lnTo>
                <a:lnTo>
                  <a:pt x="0" y="1684421"/>
                </a:lnTo>
                <a:lnTo>
                  <a:pt x="3585411" y="1708484"/>
                </a:lnTo>
                <a:lnTo>
                  <a:pt x="4283242" y="794084"/>
                </a:lnTo>
                <a:lnTo>
                  <a:pt x="4283242" y="0"/>
                </a:lnTo>
                <a:lnTo>
                  <a:pt x="4211053" y="0"/>
                </a:lnTo>
                <a:close/>
              </a:path>
            </a:pathLst>
          </a:custGeom>
          <a:solidFill>
            <a:schemeClr val="accent6">
              <a:alpha val="2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5322136" y="2115308"/>
            <a:ext cx="1515979" cy="3200400"/>
          </a:xfrm>
          <a:custGeom>
            <a:avLst/>
            <a:gdLst>
              <a:gd name="connsiteX0" fmla="*/ 697831 w 1515979"/>
              <a:gd name="connsiteY0" fmla="*/ 0 h 3200400"/>
              <a:gd name="connsiteX1" fmla="*/ 745958 w 1515979"/>
              <a:gd name="connsiteY1" fmla="*/ 1588168 h 3200400"/>
              <a:gd name="connsiteX2" fmla="*/ 0 w 1515979"/>
              <a:gd name="connsiteY2" fmla="*/ 2454442 h 3200400"/>
              <a:gd name="connsiteX3" fmla="*/ 0 w 1515979"/>
              <a:gd name="connsiteY3" fmla="*/ 2695074 h 3200400"/>
              <a:gd name="connsiteX4" fmla="*/ 697831 w 1515979"/>
              <a:gd name="connsiteY4" fmla="*/ 2695074 h 3200400"/>
              <a:gd name="connsiteX5" fmla="*/ 697831 w 1515979"/>
              <a:gd name="connsiteY5" fmla="*/ 3200400 h 3200400"/>
              <a:gd name="connsiteX6" fmla="*/ 938463 w 1515979"/>
              <a:gd name="connsiteY6" fmla="*/ 3176337 h 3200400"/>
              <a:gd name="connsiteX7" fmla="*/ 938463 w 1515979"/>
              <a:gd name="connsiteY7" fmla="*/ 2911642 h 3200400"/>
              <a:gd name="connsiteX8" fmla="*/ 1419726 w 1515979"/>
              <a:gd name="connsiteY8" fmla="*/ 2887579 h 3200400"/>
              <a:gd name="connsiteX9" fmla="*/ 1515979 w 1515979"/>
              <a:gd name="connsiteY9" fmla="*/ 2598821 h 3200400"/>
              <a:gd name="connsiteX10" fmla="*/ 1347537 w 1515979"/>
              <a:gd name="connsiteY10" fmla="*/ 2021305 h 3200400"/>
              <a:gd name="connsiteX11" fmla="*/ 1227221 w 1515979"/>
              <a:gd name="connsiteY11" fmla="*/ 2069432 h 3200400"/>
              <a:gd name="connsiteX12" fmla="*/ 938463 w 1515979"/>
              <a:gd name="connsiteY12" fmla="*/ 1155032 h 3200400"/>
              <a:gd name="connsiteX13" fmla="*/ 962526 w 1515979"/>
              <a:gd name="connsiteY13" fmla="*/ 0 h 3200400"/>
              <a:gd name="connsiteX14" fmla="*/ 697831 w 1515979"/>
              <a:gd name="connsiteY1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5979" h="3200400">
                <a:moveTo>
                  <a:pt x="697831" y="0"/>
                </a:moveTo>
                <a:lnTo>
                  <a:pt x="745958" y="1588168"/>
                </a:lnTo>
                <a:lnTo>
                  <a:pt x="0" y="2454442"/>
                </a:lnTo>
                <a:lnTo>
                  <a:pt x="0" y="2695074"/>
                </a:lnTo>
                <a:lnTo>
                  <a:pt x="697831" y="2695074"/>
                </a:lnTo>
                <a:lnTo>
                  <a:pt x="697831" y="3200400"/>
                </a:lnTo>
                <a:lnTo>
                  <a:pt x="938463" y="3176337"/>
                </a:lnTo>
                <a:lnTo>
                  <a:pt x="938463" y="2911642"/>
                </a:lnTo>
                <a:lnTo>
                  <a:pt x="1419726" y="2887579"/>
                </a:lnTo>
                <a:lnTo>
                  <a:pt x="1515979" y="2598821"/>
                </a:lnTo>
                <a:lnTo>
                  <a:pt x="1347537" y="2021305"/>
                </a:lnTo>
                <a:lnTo>
                  <a:pt x="1227221" y="2069432"/>
                </a:lnTo>
                <a:lnTo>
                  <a:pt x="938463" y="1155032"/>
                </a:lnTo>
                <a:lnTo>
                  <a:pt x="962526" y="0"/>
                </a:lnTo>
                <a:lnTo>
                  <a:pt x="697831" y="0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1784852" y="2115308"/>
            <a:ext cx="4235115" cy="794084"/>
          </a:xfrm>
          <a:custGeom>
            <a:avLst/>
            <a:gdLst>
              <a:gd name="connsiteX0" fmla="*/ 4235115 w 4235115"/>
              <a:gd name="connsiteY0" fmla="*/ 794084 h 794084"/>
              <a:gd name="connsiteX1" fmla="*/ 0 w 4235115"/>
              <a:gd name="connsiteY1" fmla="*/ 745958 h 794084"/>
              <a:gd name="connsiteX2" fmla="*/ 24063 w 4235115"/>
              <a:gd name="connsiteY2" fmla="*/ 385011 h 794084"/>
              <a:gd name="connsiteX3" fmla="*/ 3056021 w 4235115"/>
              <a:gd name="connsiteY3" fmla="*/ 385011 h 794084"/>
              <a:gd name="connsiteX4" fmla="*/ 3031958 w 4235115"/>
              <a:gd name="connsiteY4" fmla="*/ 24063 h 794084"/>
              <a:gd name="connsiteX5" fmla="*/ 4235115 w 4235115"/>
              <a:gd name="connsiteY5" fmla="*/ 0 h 794084"/>
              <a:gd name="connsiteX6" fmla="*/ 4235115 w 4235115"/>
              <a:gd name="connsiteY6" fmla="*/ 794084 h 79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5115" h="794084">
                <a:moveTo>
                  <a:pt x="4235115" y="794084"/>
                </a:moveTo>
                <a:lnTo>
                  <a:pt x="0" y="745958"/>
                </a:lnTo>
                <a:lnTo>
                  <a:pt x="24063" y="385011"/>
                </a:lnTo>
                <a:lnTo>
                  <a:pt x="3056021" y="385011"/>
                </a:lnTo>
                <a:lnTo>
                  <a:pt x="3031958" y="24063"/>
                </a:lnTo>
                <a:lnTo>
                  <a:pt x="4235115" y="0"/>
                </a:lnTo>
                <a:lnTo>
                  <a:pt x="4235115" y="79408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0629820" y="2500319"/>
            <a:ext cx="1179095" cy="2237873"/>
          </a:xfrm>
          <a:custGeom>
            <a:avLst/>
            <a:gdLst>
              <a:gd name="connsiteX0" fmla="*/ 1130968 w 1179095"/>
              <a:gd name="connsiteY0" fmla="*/ 0 h 2237873"/>
              <a:gd name="connsiteX1" fmla="*/ 721895 w 1179095"/>
              <a:gd name="connsiteY1" fmla="*/ 48126 h 2237873"/>
              <a:gd name="connsiteX2" fmla="*/ 745958 w 1179095"/>
              <a:gd name="connsiteY2" fmla="*/ 1251284 h 2237873"/>
              <a:gd name="connsiteX3" fmla="*/ 0 w 1179095"/>
              <a:gd name="connsiteY3" fmla="*/ 1251284 h 2237873"/>
              <a:gd name="connsiteX4" fmla="*/ 24063 w 1179095"/>
              <a:gd name="connsiteY4" fmla="*/ 1828800 h 2237873"/>
              <a:gd name="connsiteX5" fmla="*/ 96253 w 1179095"/>
              <a:gd name="connsiteY5" fmla="*/ 1828800 h 2237873"/>
              <a:gd name="connsiteX6" fmla="*/ 96253 w 1179095"/>
              <a:gd name="connsiteY6" fmla="*/ 2213810 h 2237873"/>
              <a:gd name="connsiteX7" fmla="*/ 794084 w 1179095"/>
              <a:gd name="connsiteY7" fmla="*/ 2237873 h 2237873"/>
              <a:gd name="connsiteX8" fmla="*/ 794084 w 1179095"/>
              <a:gd name="connsiteY8" fmla="*/ 2069431 h 2237873"/>
              <a:gd name="connsiteX9" fmla="*/ 1106905 w 1179095"/>
              <a:gd name="connsiteY9" fmla="*/ 2069431 h 2237873"/>
              <a:gd name="connsiteX10" fmla="*/ 1106905 w 1179095"/>
              <a:gd name="connsiteY10" fmla="*/ 385010 h 2237873"/>
              <a:gd name="connsiteX11" fmla="*/ 1155032 w 1179095"/>
              <a:gd name="connsiteY11" fmla="*/ 360947 h 2237873"/>
              <a:gd name="connsiteX12" fmla="*/ 1179095 w 1179095"/>
              <a:gd name="connsiteY12" fmla="*/ 24063 h 2237873"/>
              <a:gd name="connsiteX13" fmla="*/ 1179095 w 1179095"/>
              <a:gd name="connsiteY13" fmla="*/ 24063 h 2237873"/>
              <a:gd name="connsiteX14" fmla="*/ 1130968 w 1179095"/>
              <a:gd name="connsiteY14" fmla="*/ 0 h 22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9095" h="2237873">
                <a:moveTo>
                  <a:pt x="1130968" y="0"/>
                </a:moveTo>
                <a:lnTo>
                  <a:pt x="721895" y="48126"/>
                </a:lnTo>
                <a:lnTo>
                  <a:pt x="745958" y="1251284"/>
                </a:lnTo>
                <a:lnTo>
                  <a:pt x="0" y="1251284"/>
                </a:lnTo>
                <a:lnTo>
                  <a:pt x="24063" y="1828800"/>
                </a:lnTo>
                <a:lnTo>
                  <a:pt x="96253" y="1828800"/>
                </a:lnTo>
                <a:lnTo>
                  <a:pt x="96253" y="2213810"/>
                </a:lnTo>
                <a:lnTo>
                  <a:pt x="794084" y="2237873"/>
                </a:lnTo>
                <a:lnTo>
                  <a:pt x="794084" y="2069431"/>
                </a:lnTo>
                <a:lnTo>
                  <a:pt x="1106905" y="2069431"/>
                </a:lnTo>
                <a:lnTo>
                  <a:pt x="1106905" y="385010"/>
                </a:lnTo>
                <a:lnTo>
                  <a:pt x="1155032" y="360947"/>
                </a:lnTo>
                <a:lnTo>
                  <a:pt x="1179095" y="24063"/>
                </a:lnTo>
                <a:lnTo>
                  <a:pt x="1179095" y="24063"/>
                </a:lnTo>
                <a:lnTo>
                  <a:pt x="1130968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629820" y="4569750"/>
            <a:ext cx="4764505" cy="625642"/>
          </a:xfrm>
          <a:custGeom>
            <a:avLst/>
            <a:gdLst>
              <a:gd name="connsiteX0" fmla="*/ 96253 w 4764505"/>
              <a:gd name="connsiteY0" fmla="*/ 144379 h 625642"/>
              <a:gd name="connsiteX1" fmla="*/ 0 w 4764505"/>
              <a:gd name="connsiteY1" fmla="*/ 216569 h 625642"/>
              <a:gd name="connsiteX2" fmla="*/ 48126 w 4764505"/>
              <a:gd name="connsiteY2" fmla="*/ 601579 h 625642"/>
              <a:gd name="connsiteX3" fmla="*/ 794084 w 4764505"/>
              <a:gd name="connsiteY3" fmla="*/ 625642 h 625642"/>
              <a:gd name="connsiteX4" fmla="*/ 818147 w 4764505"/>
              <a:gd name="connsiteY4" fmla="*/ 288758 h 625642"/>
              <a:gd name="connsiteX5" fmla="*/ 4764505 w 4764505"/>
              <a:gd name="connsiteY5" fmla="*/ 312821 h 625642"/>
              <a:gd name="connsiteX6" fmla="*/ 4740442 w 4764505"/>
              <a:gd name="connsiteY6" fmla="*/ 72190 h 625642"/>
              <a:gd name="connsiteX7" fmla="*/ 770021 w 4764505"/>
              <a:gd name="connsiteY7" fmla="*/ 0 h 625642"/>
              <a:gd name="connsiteX8" fmla="*/ 770021 w 4764505"/>
              <a:gd name="connsiteY8" fmla="*/ 168442 h 625642"/>
              <a:gd name="connsiteX9" fmla="*/ 96253 w 4764505"/>
              <a:gd name="connsiteY9" fmla="*/ 144379 h 6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4505" h="625642">
                <a:moveTo>
                  <a:pt x="96253" y="144379"/>
                </a:moveTo>
                <a:lnTo>
                  <a:pt x="0" y="216569"/>
                </a:lnTo>
                <a:lnTo>
                  <a:pt x="48126" y="601579"/>
                </a:lnTo>
                <a:lnTo>
                  <a:pt x="794084" y="625642"/>
                </a:lnTo>
                <a:lnTo>
                  <a:pt x="818147" y="288758"/>
                </a:lnTo>
                <a:lnTo>
                  <a:pt x="4764505" y="312821"/>
                </a:lnTo>
                <a:lnTo>
                  <a:pt x="4740442" y="72190"/>
                </a:lnTo>
                <a:lnTo>
                  <a:pt x="770021" y="0"/>
                </a:lnTo>
                <a:lnTo>
                  <a:pt x="770021" y="168442"/>
                </a:lnTo>
                <a:lnTo>
                  <a:pt x="96253" y="144379"/>
                </a:lnTo>
                <a:close/>
              </a:path>
            </a:pathLst>
          </a:custGeom>
          <a:solidFill>
            <a:schemeClr val="accent4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489199" y="9144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6489199" y="964287"/>
            <a:ext cx="348916" cy="27432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63937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Room Locations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202400" y="1238607"/>
            <a:ext cx="731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Offices, patient Rooms, and conference </a:t>
            </a:r>
            <a:r>
              <a:rPr lang="en-US" dirty="0"/>
              <a:t>r</a:t>
            </a:r>
            <a:r>
              <a:rPr lang="en-US" dirty="0" smtClean="0"/>
              <a:t>ooms populate the North and East exterior faces.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Waiting areas and the main lobby are located on the South and West 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other labs, exam rooms, and special equipment rooms such a X-ray rooms dominate the interior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78105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</a:t>
            </a:r>
            <a:r>
              <a:rPr lang="en-US" sz="2400" dirty="0" smtClean="0">
                <a:latin typeface="+mn-lt"/>
                <a:cs typeface="+mn-cs"/>
              </a:rPr>
              <a:t>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  <a:cs typeface="+mn-cs"/>
              </a:rPr>
              <a:t>Existing Conditions: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Mechanical System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Design Conditions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Energy Model </a:t>
            </a:r>
            <a:r>
              <a:rPr lang="en-US" sz="2400" dirty="0" smtClean="0">
                <a:latin typeface="+mn-lt"/>
              </a:rPr>
              <a:t>Evaluation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Mechanical </a:t>
            </a:r>
            <a:r>
              <a:rPr lang="en-US" sz="2400" dirty="0" smtClean="0">
                <a:latin typeface="+mn-lt"/>
              </a:rPr>
              <a:t>Depth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Acoustics Breadth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Existing Conditions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Mechanical Design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63937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Mechanical Room Locations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664" y="2115308"/>
            <a:ext cx="7126546" cy="3712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64400" y="3962400"/>
            <a:ext cx="762000" cy="531151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136350" y="2340353"/>
            <a:ext cx="704850" cy="402848"/>
          </a:xfrm>
          <a:prstGeom prst="rect">
            <a:avLst/>
          </a:prstGeom>
          <a:solidFill>
            <a:srgbClr val="C0504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591800" y="914400"/>
            <a:ext cx="6934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Floor-by-floor air handling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12 Air Handling Units in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Utilizes hydronic heat and cooling supplied by central plant to main mechanical room in the basement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VAV terminal units distribute air to each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Heating water for zone reheat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78105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</a:t>
            </a:r>
            <a:r>
              <a:rPr lang="en-US" sz="2400" dirty="0" smtClean="0">
                <a:latin typeface="+mn-lt"/>
                <a:cs typeface="+mn-cs"/>
              </a:rPr>
              <a:t>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  <a:cs typeface="+mn-cs"/>
              </a:rPr>
              <a:t>Existing Conditions: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Mechanical System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Design Conditions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Energy Model </a:t>
            </a:r>
            <a:r>
              <a:rPr lang="en-US" sz="2400" dirty="0" smtClean="0">
                <a:latin typeface="+mn-lt"/>
              </a:rPr>
              <a:t>Evaluation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Mechanical </a:t>
            </a:r>
            <a:r>
              <a:rPr lang="en-US" sz="2400" dirty="0" smtClean="0">
                <a:latin typeface="+mn-lt"/>
              </a:rPr>
              <a:t>Depth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Acoustics Breadth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Existing Conditions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Climate Zone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63937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Design Conditions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15" name="Picture 14" descr="DOE Climate Zone Map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422731" y="914400"/>
            <a:ext cx="8586537" cy="50239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78601" y="11430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Oklahoma City resides in Climate Zone 3A, which is characterized as being Warm-Humid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64022"/>
              </p:ext>
            </p:extLst>
          </p:nvPr>
        </p:nvGraphicFramePr>
        <p:xfrm>
          <a:off x="20116801" y="2053821"/>
          <a:ext cx="6324600" cy="3997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944"/>
                <a:gridCol w="1185328"/>
                <a:gridCol w="1185328"/>
              </a:tblGrid>
              <a:tr h="628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Design Settings</a:t>
                      </a:r>
                      <a:endParaRPr lang="en-US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7288" marR="1172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Summer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288" marR="11728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Winter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288" marR="117288" marT="0" marB="0" anchor="ctr"/>
                </a:tc>
              </a:tr>
              <a:tr h="628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Outdoor Air Dry </a:t>
                      </a:r>
                      <a:r>
                        <a:rPr lang="en-US" sz="2000" dirty="0">
                          <a:effectLst/>
                        </a:rPr>
                        <a:t>Bulb [</a:t>
                      </a:r>
                      <a:r>
                        <a:rPr lang="en-US" sz="2000" baseline="30000" dirty="0" err="1">
                          <a:effectLst/>
                        </a:rPr>
                        <a:t>o</a:t>
                      </a:r>
                      <a:r>
                        <a:rPr lang="en-US" sz="2000" dirty="0" err="1">
                          <a:effectLst/>
                        </a:rPr>
                        <a:t>F</a:t>
                      </a:r>
                      <a:r>
                        <a:rPr lang="en-US" sz="2000" dirty="0">
                          <a:effectLst/>
                        </a:rPr>
                        <a:t>]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288" marR="117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96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288" marR="117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288" marR="117288" marT="0" marB="0" anchor="ctr"/>
                </a:tc>
              </a:tr>
              <a:tr h="658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Outdoor</a:t>
                      </a:r>
                      <a:r>
                        <a:rPr lang="en-US" sz="2000" baseline="0" dirty="0" smtClean="0">
                          <a:effectLst/>
                        </a:rPr>
                        <a:t> Air Wet Bulb </a:t>
                      </a:r>
                      <a:r>
                        <a:rPr lang="en-US" sz="2000" dirty="0" smtClean="0">
                          <a:effectLst/>
                        </a:rPr>
                        <a:t>[</a:t>
                      </a:r>
                      <a:r>
                        <a:rPr lang="en-US" sz="2000" baseline="30000" dirty="0" err="1" smtClean="0">
                          <a:effectLst/>
                        </a:rPr>
                        <a:t>o</a:t>
                      </a:r>
                      <a:r>
                        <a:rPr lang="en-US" sz="2000" dirty="0" err="1" smtClean="0">
                          <a:effectLst/>
                        </a:rPr>
                        <a:t>F</a:t>
                      </a:r>
                      <a:r>
                        <a:rPr lang="en-US" sz="2000" dirty="0">
                          <a:effectLst/>
                        </a:rPr>
                        <a:t>]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288" marR="117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75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288" marR="117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288" marR="117288" marT="0" marB="0" anchor="ctr"/>
                </a:tc>
              </a:tr>
              <a:tr h="694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Relative</a:t>
                      </a:r>
                      <a:r>
                        <a:rPr lang="en-US" sz="2000" baseline="0" dirty="0" smtClean="0">
                          <a:effectLst/>
                        </a:rPr>
                        <a:t> Humidity </a:t>
                      </a:r>
                      <a:r>
                        <a:rPr lang="en-US" sz="2000" dirty="0" smtClean="0">
                          <a:effectLst/>
                        </a:rPr>
                        <a:t>[%</a:t>
                      </a:r>
                      <a:r>
                        <a:rPr lang="en-US" sz="2000" dirty="0">
                          <a:effectLst/>
                        </a:rPr>
                        <a:t>RH]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288" marR="117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288" marR="117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288" marR="117288" marT="0" marB="0" anchor="ctr"/>
                </a:tc>
              </a:tr>
              <a:tr h="694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Indoor Air Dry Bulb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[</a:t>
                      </a:r>
                      <a:r>
                        <a:rPr lang="en-US" sz="2000" baseline="30000" dirty="0" err="1" smtClean="0">
                          <a:effectLst/>
                        </a:rPr>
                        <a:t>o</a:t>
                      </a:r>
                      <a:r>
                        <a:rPr lang="en-US" sz="2000" dirty="0" err="1" smtClean="0">
                          <a:effectLst/>
                        </a:rPr>
                        <a:t>F</a:t>
                      </a:r>
                      <a:r>
                        <a:rPr lang="en-US" sz="2000" dirty="0">
                          <a:effectLst/>
                        </a:rPr>
                        <a:t>]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288" marR="117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288" marR="117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288" marR="117288" marT="0" marB="0" anchor="ctr"/>
                </a:tc>
              </a:tr>
              <a:tr h="694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Indoor Air Wet Bulb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[</a:t>
                      </a:r>
                      <a:r>
                        <a:rPr lang="en-US" sz="2000" baseline="30000" dirty="0" err="1" smtClean="0">
                          <a:effectLst/>
                        </a:rPr>
                        <a:t>o</a:t>
                      </a:r>
                      <a:r>
                        <a:rPr lang="en-US" sz="2000" dirty="0" err="1" smtClean="0">
                          <a:effectLst/>
                        </a:rPr>
                        <a:t>F</a:t>
                      </a:r>
                      <a:r>
                        <a:rPr lang="en-US" sz="2000" dirty="0">
                          <a:effectLst/>
                        </a:rPr>
                        <a:t>]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288" marR="117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62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288" marR="1172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288" marR="11728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3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707" y="914400"/>
            <a:ext cx="78105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</a:t>
            </a:r>
            <a:r>
              <a:rPr lang="en-US" sz="2400" dirty="0" smtClean="0">
                <a:latin typeface="+mn-lt"/>
                <a:cs typeface="+mn-cs"/>
              </a:rPr>
              <a:t>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  <a:cs typeface="+mn-cs"/>
              </a:rPr>
              <a:t>Existing Conditions: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Mechanical System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Design Conditions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</a:rPr>
              <a:t>Energy Model Evaluation</a:t>
            </a:r>
            <a:endParaRPr lang="en-US" sz="2400" b="1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Thesis 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Mechanical </a:t>
            </a:r>
            <a:r>
              <a:rPr lang="en-US" sz="2400" dirty="0" smtClean="0">
                <a:latin typeface="+mn-lt"/>
              </a:rPr>
              <a:t>Depth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Acoustics Breadth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Existing Conditions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Air Handling Unit Schedule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63937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Energy Summary</a:t>
            </a:r>
            <a:endParaRPr lang="en-US" sz="4000" dirty="0">
              <a:solidFill>
                <a:schemeClr val="accent1"/>
              </a:solidFill>
            </a:endParaRPr>
          </a:p>
        </p:txBody>
      </p:sp>
      <p:graphicFrame>
        <p:nvGraphicFramePr>
          <p:cNvPr id="15" name="Char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20120"/>
              </p:ext>
            </p:extLst>
          </p:nvPr>
        </p:nvGraphicFramePr>
        <p:xfrm>
          <a:off x="19431000" y="903890"/>
          <a:ext cx="7467600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94191"/>
              </p:ext>
            </p:extLst>
          </p:nvPr>
        </p:nvGraphicFramePr>
        <p:xfrm>
          <a:off x="9553656" y="977462"/>
          <a:ext cx="8710281" cy="4518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1971"/>
                <a:gridCol w="2155290"/>
                <a:gridCol w="2291510"/>
                <a:gridCol w="2291510"/>
              </a:tblGrid>
              <a:tr h="40307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Floor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Design vs. Calculated Airflow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7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Designed [cfm]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Calculated [cfm]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Percent Error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ctr"/>
                </a:tc>
              </a:tr>
              <a:tr h="403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Basement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15000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10929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27.14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b"/>
                </a:tc>
              </a:tr>
              <a:tr h="403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Third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25000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25854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3.42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b"/>
                </a:tc>
              </a:tr>
              <a:tr h="403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Fourth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25000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25498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1.99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b"/>
                </a:tc>
              </a:tr>
              <a:tr h="403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Fifth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25000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25829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3.32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b"/>
                </a:tc>
              </a:tr>
              <a:tr h="403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Sixth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25000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26242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4.97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b"/>
                </a:tc>
              </a:tr>
              <a:tr h="403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Seventh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25000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25692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2.77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b"/>
                </a:tc>
              </a:tr>
              <a:tr h="403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Eighth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25000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26070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4.28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b"/>
                </a:tc>
              </a:tr>
              <a:tr h="403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Ninth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25000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23254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6.98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b"/>
                </a:tc>
              </a:tr>
              <a:tr h="403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Tenth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25000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23039</a:t>
                      </a:r>
                      <a:endParaRPr lang="en-US" sz="2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7.84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4926" marR="15492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2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707" y="914400"/>
            <a:ext cx="78105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</a:t>
            </a:r>
            <a:r>
              <a:rPr lang="en-US" sz="2400" dirty="0" smtClean="0">
                <a:latin typeface="+mn-lt"/>
                <a:cs typeface="+mn-cs"/>
              </a:rPr>
              <a:t>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  <a:cs typeface="+mn-cs"/>
              </a:rPr>
              <a:t>Existing Conditions: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Mechanical System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Design Conditions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  <a:cs typeface="+mn-cs"/>
              </a:rPr>
              <a:t>Energy Model Evaluation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Thesis </a:t>
            </a:r>
            <a:r>
              <a:rPr lang="en-US" sz="2400" dirty="0">
                <a:latin typeface="+mn-lt"/>
                <a:cs typeface="+mn-cs"/>
              </a:rPr>
              <a:t>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Mechanical </a:t>
            </a:r>
            <a:r>
              <a:rPr lang="en-US" sz="2400" dirty="0" smtClean="0">
                <a:latin typeface="+mn-lt"/>
              </a:rPr>
              <a:t>Depth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Acoustics Breadth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Existing Conditions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Emissions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63937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Energy Consumption</a:t>
            </a:r>
            <a:endParaRPr lang="en-US" sz="4000" dirty="0">
              <a:solidFill>
                <a:schemeClr val="accent1"/>
              </a:solidFill>
            </a:endParaRPr>
          </a:p>
        </p:txBody>
      </p:sp>
      <p:graphicFrame>
        <p:nvGraphicFramePr>
          <p:cNvPr id="12" name="Char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729945"/>
              </p:ext>
            </p:extLst>
          </p:nvPr>
        </p:nvGraphicFramePr>
        <p:xfrm>
          <a:off x="9753600" y="896007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058400" y="4419600"/>
            <a:ext cx="7924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Estimated CO</a:t>
            </a:r>
            <a:r>
              <a:rPr lang="en-US" baseline="-25000" dirty="0" smtClean="0"/>
              <a:t>2 </a:t>
            </a:r>
            <a:r>
              <a:rPr lang="en-US" dirty="0" smtClean="0"/>
              <a:t>Emissions: 6,152,946 </a:t>
            </a:r>
            <a:r>
              <a:rPr lang="en-US" dirty="0" err="1" smtClean="0"/>
              <a:t>lbm</a:t>
            </a:r>
            <a:r>
              <a:rPr lang="en-US" dirty="0" smtClean="0"/>
              <a:t>/year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Estimated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and SO</a:t>
            </a:r>
            <a:r>
              <a:rPr lang="en-US" baseline="-25000" dirty="0" smtClean="0"/>
              <a:t>2</a:t>
            </a:r>
            <a:r>
              <a:rPr lang="en-US" dirty="0" smtClean="0"/>
              <a:t> Emissions:  56 </a:t>
            </a:r>
            <a:r>
              <a:rPr lang="en-US" dirty="0" err="1" smtClean="0"/>
              <a:t>lbm</a:t>
            </a:r>
            <a:r>
              <a:rPr lang="en-US" dirty="0" smtClean="0"/>
              <a:t>/year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Total CO</a:t>
            </a:r>
            <a:r>
              <a:rPr lang="en-US" b="1" baseline="-25000" dirty="0" smtClean="0"/>
              <a:t>2</a:t>
            </a:r>
            <a:r>
              <a:rPr lang="en-US" b="1" dirty="0" smtClean="0"/>
              <a:t> Equivalent Emissions: 6,153,002 </a:t>
            </a:r>
            <a:r>
              <a:rPr lang="en-US" b="1" dirty="0" err="1" smtClean="0"/>
              <a:t>lbm</a:t>
            </a:r>
            <a:r>
              <a:rPr lang="en-US" b="1" dirty="0" smtClean="0"/>
              <a:t>/year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81298"/>
              </p:ext>
            </p:extLst>
          </p:nvPr>
        </p:nvGraphicFramePr>
        <p:xfrm>
          <a:off x="20955000" y="4083194"/>
          <a:ext cx="5257800" cy="191082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022838"/>
                <a:gridCol w="1234962"/>
              </a:tblGrid>
              <a:tr h="3592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Energy Consumption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45" marR="19845" marT="1984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0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>
                          <a:effectLst/>
                        </a:rPr>
                        <a:t>Site Energy [Btu/ft</a:t>
                      </a:r>
                      <a:r>
                        <a:rPr lang="en-US" sz="2300" u="none" strike="noStrike" baseline="30000">
                          <a:effectLst/>
                        </a:rPr>
                        <a:t>2</a:t>
                      </a:r>
                      <a:r>
                        <a:rPr lang="en-US" sz="2300" u="none" strike="noStrike">
                          <a:effectLst/>
                        </a:rPr>
                        <a:t>-yr]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45" marR="19845" marT="198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86724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45" marR="19845" marT="19845" marB="0" anchor="b"/>
                </a:tc>
              </a:tr>
              <a:tr h="770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300" u="none" strike="noStrike">
                          <a:effectLst/>
                        </a:rPr>
                        <a:t>Source Energy [Btu/ft</a:t>
                      </a:r>
                      <a:r>
                        <a:rPr lang="en-US" sz="2300" u="none" strike="noStrike" baseline="30000">
                          <a:effectLst/>
                        </a:rPr>
                        <a:t>2</a:t>
                      </a:r>
                      <a:r>
                        <a:rPr lang="en-US" sz="2300" u="none" strike="noStrike">
                          <a:effectLst/>
                        </a:rPr>
                        <a:t>-yr]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45" marR="19845" marT="198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234585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9845" marR="19845" marT="19845" marB="0" anchor="b"/>
                </a:tc>
              </a:tr>
            </a:tbl>
          </a:graphicData>
        </a:graphic>
      </p:graphicFrame>
      <p:graphicFrame>
        <p:nvGraphicFramePr>
          <p:cNvPr id="16" name="Char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484501"/>
              </p:ext>
            </p:extLst>
          </p:nvPr>
        </p:nvGraphicFramePr>
        <p:xfrm>
          <a:off x="20726400" y="707886"/>
          <a:ext cx="5493796" cy="3296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22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707" y="914400"/>
            <a:ext cx="7810500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Project </a:t>
            </a:r>
            <a:r>
              <a:rPr lang="en-US" sz="2400" dirty="0" smtClean="0">
                <a:latin typeface="+mn-lt"/>
                <a:cs typeface="+mn-cs"/>
              </a:rPr>
              <a:t>Background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Existing Conditions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+mn-lt"/>
                <a:cs typeface="+mn-cs"/>
              </a:rPr>
              <a:t>Thesis </a:t>
            </a:r>
            <a:r>
              <a:rPr lang="en-US" sz="2400" b="1" dirty="0">
                <a:latin typeface="+mn-lt"/>
                <a:cs typeface="+mn-cs"/>
              </a:rPr>
              <a:t>Goals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Mechanical </a:t>
            </a:r>
            <a:r>
              <a:rPr lang="en-US" sz="2400" dirty="0" smtClean="0">
                <a:latin typeface="+mn-lt"/>
              </a:rPr>
              <a:t>Depth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Acoustics Breadth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Conclusion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Mechanical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0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Oklahoma University Children’s MOB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" y="633478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Alec Canter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Thesis Goals</a:t>
            </a:r>
            <a:endParaRPr lang="en-US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85800"/>
            <a:ext cx="9146628" cy="0"/>
          </a:xfrm>
          <a:prstGeom prst="line">
            <a:avLst/>
          </a:prstGeom>
          <a:ln w="136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0" y="0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8800" y="685800"/>
            <a:ext cx="88391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Propose a system that could:</a:t>
            </a:r>
          </a:p>
          <a:p>
            <a:endParaRPr lang="en-US" sz="3200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1"/>
                </a:solidFill>
              </a:rPr>
              <a:t>Reduce energy 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1"/>
                </a:solidFill>
              </a:rPr>
              <a:t>Reduce operating costs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1"/>
                </a:solidFill>
              </a:rPr>
              <a:t>Reduce emissions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</a:rPr>
              <a:t>Improve occupant temperature </a:t>
            </a:r>
            <a:r>
              <a:rPr lang="en-US" sz="3200" b="1" dirty="0" smtClean="0">
                <a:solidFill>
                  <a:schemeClr val="accent1"/>
                </a:solidFill>
              </a:rPr>
              <a:t>control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21464094" y="47102"/>
            <a:ext cx="3529505" cy="3214319"/>
          </a:xfrm>
          <a:prstGeom prst="diamon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Energy Usage</a:t>
            </a:r>
            <a:endParaRPr lang="en-US" sz="2800" b="1" dirty="0"/>
          </a:p>
        </p:txBody>
      </p:sp>
      <p:sp>
        <p:nvSpPr>
          <p:cNvPr id="17" name="Diamond 16"/>
          <p:cNvSpPr/>
          <p:nvPr/>
        </p:nvSpPr>
        <p:spPr>
          <a:xfrm>
            <a:off x="19416548" y="1780091"/>
            <a:ext cx="3529505" cy="3214319"/>
          </a:xfrm>
          <a:prstGeom prst="diamon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Operating Costs</a:t>
            </a:r>
          </a:p>
        </p:txBody>
      </p:sp>
      <p:sp>
        <p:nvSpPr>
          <p:cNvPr id="18" name="Diamond 17"/>
          <p:cNvSpPr/>
          <p:nvPr/>
        </p:nvSpPr>
        <p:spPr>
          <a:xfrm>
            <a:off x="23487993" y="1759328"/>
            <a:ext cx="3529505" cy="3214319"/>
          </a:xfrm>
          <a:prstGeom prst="diamond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Emissions</a:t>
            </a:r>
            <a:endParaRPr lang="en-US" sz="2800" b="1" dirty="0"/>
          </a:p>
        </p:txBody>
      </p:sp>
      <p:sp>
        <p:nvSpPr>
          <p:cNvPr id="11" name="Isosceles Triangle 10"/>
          <p:cNvSpPr/>
          <p:nvPr/>
        </p:nvSpPr>
        <p:spPr>
          <a:xfrm>
            <a:off x="20718352" y="3505200"/>
            <a:ext cx="4940846" cy="2272566"/>
          </a:xfrm>
          <a:prstGeom prst="triangle">
            <a:avLst>
              <a:gd name="adj" fmla="val 51276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Occupant Comfort</a:t>
            </a:r>
            <a:endParaRPr lang="en-US" sz="2800" b="1" dirty="0"/>
          </a:p>
        </p:txBody>
      </p:sp>
      <p:sp>
        <p:nvSpPr>
          <p:cNvPr id="12" name="Right Arrow 11"/>
          <p:cNvSpPr/>
          <p:nvPr/>
        </p:nvSpPr>
        <p:spPr>
          <a:xfrm rot="8262875">
            <a:off x="21674274" y="2042516"/>
            <a:ext cx="990600" cy="96310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691344">
            <a:off x="23807537" y="2059210"/>
            <a:ext cx="990600" cy="96310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4679</TotalTime>
  <Words>2152</Words>
  <Application>Microsoft Office PowerPoint</Application>
  <PresentationFormat>Custom</PresentationFormat>
  <Paragraphs>1022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PSUAE</cp:lastModifiedBy>
  <cp:revision>182</cp:revision>
  <cp:lastPrinted>2014-05-05T15:50:15Z</cp:lastPrinted>
  <dcterms:created xsi:type="dcterms:W3CDTF">2006-11-29T18:17:25Z</dcterms:created>
  <dcterms:modified xsi:type="dcterms:W3CDTF">2014-05-05T15:53:37Z</dcterms:modified>
</cp:coreProperties>
</file>